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39"/>
  </p:notesMasterIdLst>
  <p:handoutMasterIdLst>
    <p:handoutMasterId r:id="rId40"/>
  </p:handoutMasterIdLst>
  <p:sldIdLst>
    <p:sldId id="256" r:id="rId5"/>
    <p:sldId id="321" r:id="rId6"/>
    <p:sldId id="335" r:id="rId7"/>
    <p:sldId id="306" r:id="rId8"/>
    <p:sldId id="322" r:id="rId9"/>
    <p:sldId id="337" r:id="rId10"/>
    <p:sldId id="336" r:id="rId11"/>
    <p:sldId id="338" r:id="rId12"/>
    <p:sldId id="339" r:id="rId13"/>
    <p:sldId id="340" r:id="rId14"/>
    <p:sldId id="324" r:id="rId15"/>
    <p:sldId id="341" r:id="rId16"/>
    <p:sldId id="342" r:id="rId17"/>
    <p:sldId id="343" r:id="rId18"/>
    <p:sldId id="323" r:id="rId19"/>
    <p:sldId id="356" r:id="rId20"/>
    <p:sldId id="344" r:id="rId21"/>
    <p:sldId id="329" r:id="rId22"/>
    <p:sldId id="345" r:id="rId23"/>
    <p:sldId id="331" r:id="rId24"/>
    <p:sldId id="332" r:id="rId25"/>
    <p:sldId id="346" r:id="rId26"/>
    <p:sldId id="334" r:id="rId27"/>
    <p:sldId id="348" r:id="rId28"/>
    <p:sldId id="349" r:id="rId29"/>
    <p:sldId id="350" r:id="rId30"/>
    <p:sldId id="351" r:id="rId31"/>
    <p:sldId id="347" r:id="rId32"/>
    <p:sldId id="352" r:id="rId33"/>
    <p:sldId id="353" r:id="rId34"/>
    <p:sldId id="354" r:id="rId35"/>
    <p:sldId id="355" r:id="rId36"/>
    <p:sldId id="357" r:id="rId37"/>
    <p:sldId id="317" r:id="rId38"/>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1" autoAdjust="0"/>
    <p:restoredTop sz="50000" autoAdjust="0"/>
  </p:normalViewPr>
  <p:slideViewPr>
    <p:cSldViewPr snapToGrid="0" showGuides="1">
      <p:cViewPr varScale="1">
        <p:scale>
          <a:sx n="114" d="100"/>
          <a:sy n="114" d="100"/>
        </p:scale>
        <p:origin x="96" y="660"/>
      </p:cViewPr>
      <p:guideLst>
        <p:guide orient="horz" pos="4173"/>
        <p:guide pos="7412"/>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Kyle%20Work\Weekly%20Notes\Week%206-11\Digitized%20Dimens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yle%20Shepherd\Documents\Personal%20Docs\Concrete%20Research\ORNL\KeyenceImagesProgram\DiameterMeasure\MeasurementLook.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yle%20Shepherd\Documents\Personal%20Docs\Concrete%20Research\ORNL\AnvilMarks\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yle%20Shepherd\Documents\Personal%20Docs\Concrete%20Research\ORNL\AnvilMarks\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Kyle%20Shepherd\Documents\Personal%20Docs\Concrete%20Research\ORNL\AnvilMarks\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Measurement Summary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Sheet1!$B$5</c:f>
              <c:strCache>
                <c:ptCount val="1"/>
                <c:pt idx="0">
                  <c:v>KEYENCE, Centroid to Edge</c:v>
                </c:pt>
              </c:strCache>
            </c:strRef>
          </c:tx>
          <c:spPr>
            <a:ln w="25400" cap="rnd">
              <a:noFill/>
              <a:round/>
            </a:ln>
            <a:effectLst/>
          </c:spPr>
          <c:marker>
            <c:symbol val="circle"/>
            <c:size val="5"/>
            <c:spPr>
              <a:solidFill>
                <a:schemeClr val="accent1"/>
              </a:solidFill>
              <a:ln w="9525">
                <a:solidFill>
                  <a:schemeClr val="accent1"/>
                </a:solidFill>
              </a:ln>
              <a:effectLst/>
            </c:spPr>
          </c:marker>
          <c:yVal>
            <c:numRef>
              <c:f>Sheet1!$H$6:$H$30</c:f>
              <c:numCache>
                <c:formatCode>0.00</c:formatCode>
                <c:ptCount val="25"/>
                <c:pt idx="0">
                  <c:v>1018.5067329099999</c:v>
                </c:pt>
                <c:pt idx="1">
                  <c:v>1015.4350532666666</c:v>
                </c:pt>
                <c:pt idx="2">
                  <c:v>1016.3039686033334</c:v>
                </c:pt>
                <c:pt idx="3">
                  <c:v>1019.5409326433333</c:v>
                </c:pt>
                <c:pt idx="4">
                  <c:v>1019.55212162</c:v>
                </c:pt>
                <c:pt idx="5">
                  <c:v>1011.7527656233333</c:v>
                </c:pt>
                <c:pt idx="6">
                  <c:v>1015.06468167</c:v>
                </c:pt>
                <c:pt idx="7">
                  <c:v>1012.5582257400001</c:v>
                </c:pt>
                <c:pt idx="8">
                  <c:v>992.01708584966673</c:v>
                </c:pt>
                <c:pt idx="9">
                  <c:v>989.48846075766653</c:v>
                </c:pt>
                <c:pt idx="10">
                  <c:v>1000.1706824043334</c:v>
                </c:pt>
                <c:pt idx="11">
                  <c:v>992.75567989800004</c:v>
                </c:pt>
                <c:pt idx="12">
                  <c:v>1014.89985217</c:v>
                </c:pt>
                <c:pt idx="13">
                  <c:v>993.78789549466671</c:v>
                </c:pt>
                <c:pt idx="14">
                  <c:v>999.85471102066674</c:v>
                </c:pt>
                <c:pt idx="15">
                  <c:v>1013.9376495166666</c:v>
                </c:pt>
                <c:pt idx="16">
                  <c:v>1015.9120605066668</c:v>
                </c:pt>
                <c:pt idx="17">
                  <c:v>1014.9211081933332</c:v>
                </c:pt>
                <c:pt idx="18">
                  <c:v>1019.4193716466667</c:v>
                </c:pt>
                <c:pt idx="19">
                  <c:v>1014.6599604266667</c:v>
                </c:pt>
                <c:pt idx="20">
                  <c:v>1015.23149939</c:v>
                </c:pt>
                <c:pt idx="21">
                  <c:v>999.75932256033332</c:v>
                </c:pt>
                <c:pt idx="22">
                  <c:v>1011.1366959133334</c:v>
                </c:pt>
                <c:pt idx="23">
                  <c:v>1001.2282433033333</c:v>
                </c:pt>
                <c:pt idx="24">
                  <c:v>993.21701314066661</c:v>
                </c:pt>
              </c:numCache>
            </c:numRef>
          </c:yVal>
          <c:smooth val="0"/>
        </c:ser>
        <c:ser>
          <c:idx val="1"/>
          <c:order val="1"/>
          <c:tx>
            <c:strRef>
              <c:f>Sheet1!$AV$5</c:f>
              <c:strCache>
                <c:ptCount val="1"/>
                <c:pt idx="0">
                  <c:v>KEYENCE, Circle Least Squares Fit</c:v>
                </c:pt>
              </c:strCache>
            </c:strRef>
          </c:tx>
          <c:spPr>
            <a:ln w="25400" cap="rnd">
              <a:noFill/>
              <a:round/>
            </a:ln>
            <a:effectLst/>
          </c:spPr>
          <c:marker>
            <c:symbol val="x"/>
            <c:size val="12"/>
            <c:spPr>
              <a:noFill/>
              <a:ln w="9525">
                <a:solidFill>
                  <a:schemeClr val="accent2"/>
                </a:solidFill>
              </a:ln>
              <a:effectLst/>
            </c:spPr>
          </c:marker>
          <c:yVal>
            <c:numRef>
              <c:f>Sheet1!$BB$6:$BB$30</c:f>
              <c:numCache>
                <c:formatCode>0.00</c:formatCode>
                <c:ptCount val="25"/>
                <c:pt idx="0">
                  <c:v>1018.5158797999999</c:v>
                </c:pt>
                <c:pt idx="1">
                  <c:v>1015.4470548600001</c:v>
                </c:pt>
                <c:pt idx="2">
                  <c:v>1016.3125077833333</c:v>
                </c:pt>
                <c:pt idx="3">
                  <c:v>1019.5506864466666</c:v>
                </c:pt>
                <c:pt idx="4">
                  <c:v>1019.5591674399999</c:v>
                </c:pt>
                <c:pt idx="5">
                  <c:v>1011.7649519</c:v>
                </c:pt>
                <c:pt idx="6">
                  <c:v>1015.0760918066667</c:v>
                </c:pt>
                <c:pt idx="7">
                  <c:v>1012.5736523400001</c:v>
                </c:pt>
                <c:pt idx="8">
                  <c:v>992.02760598533325</c:v>
                </c:pt>
                <c:pt idx="9">
                  <c:v>989.50385226133324</c:v>
                </c:pt>
                <c:pt idx="10">
                  <c:v>1000.1816078666667</c:v>
                </c:pt>
                <c:pt idx="11">
                  <c:v>992.77513006100014</c:v>
                </c:pt>
                <c:pt idx="12">
                  <c:v>1014.9075294633334</c:v>
                </c:pt>
                <c:pt idx="13">
                  <c:v>993.79620753766665</c:v>
                </c:pt>
                <c:pt idx="14">
                  <c:v>999.8729459233333</c:v>
                </c:pt>
                <c:pt idx="15">
                  <c:v>1013.9454981833334</c:v>
                </c:pt>
                <c:pt idx="16">
                  <c:v>1015.9180101500001</c:v>
                </c:pt>
                <c:pt idx="17">
                  <c:v>1014.9327257499999</c:v>
                </c:pt>
                <c:pt idx="18">
                  <c:v>1019.4292059266667</c:v>
                </c:pt>
                <c:pt idx="19">
                  <c:v>1014.66693928</c:v>
                </c:pt>
                <c:pt idx="20">
                  <c:v>1015.2386159366666</c:v>
                </c:pt>
                <c:pt idx="21">
                  <c:v>999.77221616099996</c:v>
                </c:pt>
                <c:pt idx="22">
                  <c:v>1011.1451673600001</c:v>
                </c:pt>
                <c:pt idx="23">
                  <c:v>1001.2384268733334</c:v>
                </c:pt>
                <c:pt idx="24">
                  <c:v>993.22586703399986</c:v>
                </c:pt>
              </c:numCache>
            </c:numRef>
          </c:yVal>
          <c:smooth val="0"/>
        </c:ser>
        <c:ser>
          <c:idx val="5"/>
          <c:order val="2"/>
          <c:tx>
            <c:v>KEYENCE, Area to Diameter</c:v>
          </c:tx>
          <c:spPr>
            <a:ln w="25400" cap="rnd">
              <a:noFill/>
              <a:round/>
            </a:ln>
            <a:effectLst/>
          </c:spPr>
          <c:marker>
            <c:symbol val="circle"/>
            <c:size val="5"/>
            <c:spPr>
              <a:solidFill>
                <a:schemeClr val="accent6"/>
              </a:solidFill>
              <a:ln w="9525">
                <a:solidFill>
                  <a:schemeClr val="accent6"/>
                </a:solidFill>
              </a:ln>
              <a:effectLst/>
            </c:spPr>
          </c:marker>
          <c:yVal>
            <c:numRef>
              <c:f>Sheet1!$N$6:$N$30</c:f>
              <c:numCache>
                <c:formatCode>0.00</c:formatCode>
                <c:ptCount val="25"/>
                <c:pt idx="0">
                  <c:v>1019.3871787133334</c:v>
                </c:pt>
                <c:pt idx="1">
                  <c:v>1016.15190119</c:v>
                </c:pt>
                <c:pt idx="2">
                  <c:v>1017.2235029433333</c:v>
                </c:pt>
                <c:pt idx="3">
                  <c:v>1020.4058649233333</c:v>
                </c:pt>
                <c:pt idx="4">
                  <c:v>1020.51913615</c:v>
                </c:pt>
                <c:pt idx="5">
                  <c:v>1012.6481547366666</c:v>
                </c:pt>
                <c:pt idx="6">
                  <c:v>1015.8852551800001</c:v>
                </c:pt>
                <c:pt idx="7">
                  <c:v>1013.4136041799999</c:v>
                </c:pt>
                <c:pt idx="8">
                  <c:v>992.90270861266663</c:v>
                </c:pt>
                <c:pt idx="9">
                  <c:v>990.43536368033335</c:v>
                </c:pt>
                <c:pt idx="10">
                  <c:v>1001.0375052166668</c:v>
                </c:pt>
                <c:pt idx="11">
                  <c:v>993.6169209599999</c:v>
                </c:pt>
                <c:pt idx="12">
                  <c:v>1015.8535282433332</c:v>
                </c:pt>
                <c:pt idx="13">
                  <c:v>994.66057129333331</c:v>
                </c:pt>
                <c:pt idx="14">
                  <c:v>1000.6024074000001</c:v>
                </c:pt>
                <c:pt idx="15">
                  <c:v>1014.9229866933333</c:v>
                </c:pt>
                <c:pt idx="16">
                  <c:v>1016.8324554733332</c:v>
                </c:pt>
                <c:pt idx="17">
                  <c:v>1015.9483364633334</c:v>
                </c:pt>
                <c:pt idx="18">
                  <c:v>1020.3324820666667</c:v>
                </c:pt>
                <c:pt idx="19">
                  <c:v>1015.5759892466667</c:v>
                </c:pt>
                <c:pt idx="20">
                  <c:v>1016.1939908999999</c:v>
                </c:pt>
                <c:pt idx="21">
                  <c:v>1000.7057314233333</c:v>
                </c:pt>
                <c:pt idx="22">
                  <c:v>1012.03932847</c:v>
                </c:pt>
                <c:pt idx="23">
                  <c:v>1002.12453412</c:v>
                </c:pt>
                <c:pt idx="24">
                  <c:v>994.11887449300002</c:v>
                </c:pt>
              </c:numCache>
            </c:numRef>
          </c:yVal>
          <c:smooth val="0"/>
        </c:ser>
        <c:ser>
          <c:idx val="2"/>
          <c:order val="3"/>
          <c:tx>
            <c:strRef>
              <c:f>Sheet1!$Q$5</c:f>
              <c:strCache>
                <c:ptCount val="1"/>
                <c:pt idx="0">
                  <c:v>Optical Comparator</c:v>
                </c:pt>
              </c:strCache>
            </c:strRef>
          </c:tx>
          <c:spPr>
            <a:ln w="25400" cap="rnd">
              <a:noFill/>
              <a:round/>
            </a:ln>
            <a:effectLst/>
          </c:spPr>
          <c:marker>
            <c:symbol val="circle"/>
            <c:size val="5"/>
            <c:spPr>
              <a:solidFill>
                <a:schemeClr val="accent3"/>
              </a:solidFill>
              <a:ln w="9525">
                <a:solidFill>
                  <a:schemeClr val="accent3"/>
                </a:solidFill>
              </a:ln>
              <a:effectLst/>
            </c:spPr>
          </c:marker>
          <c:yVal>
            <c:numRef>
              <c:f>Sheet1!$Z$6:$Z$30</c:f>
              <c:numCache>
                <c:formatCode>General</c:formatCode>
                <c:ptCount val="25"/>
                <c:pt idx="0">
                  <c:v>1018.5</c:v>
                </c:pt>
                <c:pt idx="1">
                  <c:v>1014.25</c:v>
                </c:pt>
                <c:pt idx="2">
                  <c:v>1014.9166666666666</c:v>
                </c:pt>
                <c:pt idx="3">
                  <c:v>1019.9166666666666</c:v>
                </c:pt>
                <c:pt idx="4">
                  <c:v>1018.8333333333334</c:v>
                </c:pt>
                <c:pt idx="5">
                  <c:v>1009.9166666666666</c:v>
                </c:pt>
                <c:pt idx="6">
                  <c:v>1014.3333333333334</c:v>
                </c:pt>
                <c:pt idx="7">
                  <c:v>1008.0833333333334</c:v>
                </c:pt>
                <c:pt idx="8">
                  <c:v>992.5</c:v>
                </c:pt>
                <c:pt idx="9">
                  <c:v>986.41666666666663</c:v>
                </c:pt>
                <c:pt idx="10">
                  <c:v>999</c:v>
                </c:pt>
                <c:pt idx="11">
                  <c:v>992.33333333333337</c:v>
                </c:pt>
                <c:pt idx="12">
                  <c:v>1015</c:v>
                </c:pt>
                <c:pt idx="13">
                  <c:v>994.33333333333337</c:v>
                </c:pt>
                <c:pt idx="14">
                  <c:v>997.08333333333337</c:v>
                </c:pt>
                <c:pt idx="15">
                  <c:v>1012.9166666666666</c:v>
                </c:pt>
                <c:pt idx="16">
                  <c:v>1014</c:v>
                </c:pt>
                <c:pt idx="17">
                  <c:v>1011.8333333333334</c:v>
                </c:pt>
                <c:pt idx="18">
                  <c:v>1017.0833333333334</c:v>
                </c:pt>
                <c:pt idx="19">
                  <c:v>1014.6666666666666</c:v>
                </c:pt>
                <c:pt idx="20">
                  <c:v>1015.75</c:v>
                </c:pt>
                <c:pt idx="21">
                  <c:v>999.58333333333337</c:v>
                </c:pt>
                <c:pt idx="22">
                  <c:v>1011.4166666666666</c:v>
                </c:pt>
                <c:pt idx="23">
                  <c:v>999.58333333333337</c:v>
                </c:pt>
                <c:pt idx="24">
                  <c:v>990.83333333333337</c:v>
                </c:pt>
              </c:numCache>
            </c:numRef>
          </c:yVal>
          <c:smooth val="0"/>
        </c:ser>
        <c:ser>
          <c:idx val="3"/>
          <c:order val="4"/>
          <c:tx>
            <c:strRef>
              <c:f>Sheet1!$AO$5</c:f>
              <c:strCache>
                <c:ptCount val="1"/>
                <c:pt idx="0">
                  <c:v>Anvil Micrometer</c:v>
                </c:pt>
              </c:strCache>
            </c:strRef>
          </c:tx>
          <c:spPr>
            <a:ln w="25400" cap="rnd">
              <a:noFill/>
              <a:round/>
            </a:ln>
            <a:effectLst/>
          </c:spPr>
          <c:marker>
            <c:symbol val="circle"/>
            <c:size val="5"/>
            <c:spPr>
              <a:solidFill>
                <a:schemeClr val="accent4"/>
              </a:solidFill>
              <a:ln w="9525">
                <a:solidFill>
                  <a:schemeClr val="accent4"/>
                </a:solidFill>
              </a:ln>
              <a:effectLst/>
            </c:spPr>
          </c:marker>
          <c:yVal>
            <c:numRef>
              <c:f>Sheet1!$AR$6:$AR$30</c:f>
              <c:numCache>
                <c:formatCode>0.00</c:formatCode>
                <c:ptCount val="25"/>
                <c:pt idx="0">
                  <c:v>1009</c:v>
                </c:pt>
                <c:pt idx="1">
                  <c:v>1001.6666666666666</c:v>
                </c:pt>
                <c:pt idx="2">
                  <c:v>1004.3333333333334</c:v>
                </c:pt>
                <c:pt idx="3">
                  <c:v>1010</c:v>
                </c:pt>
                <c:pt idx="4">
                  <c:v>1007.3333333333334</c:v>
                </c:pt>
                <c:pt idx="5">
                  <c:v>1001</c:v>
                </c:pt>
                <c:pt idx="6">
                  <c:v>1002.3333333333334</c:v>
                </c:pt>
                <c:pt idx="7">
                  <c:v>1000.3333333333334</c:v>
                </c:pt>
                <c:pt idx="8">
                  <c:v>980.66666666666663</c:v>
                </c:pt>
                <c:pt idx="9">
                  <c:v>978.33333333333337</c:v>
                </c:pt>
                <c:pt idx="10">
                  <c:v>989.66666666666663</c:v>
                </c:pt>
                <c:pt idx="11">
                  <c:v>980.66666666666663</c:v>
                </c:pt>
                <c:pt idx="12">
                  <c:v>1003</c:v>
                </c:pt>
                <c:pt idx="13">
                  <c:v>981.33333333333337</c:v>
                </c:pt>
                <c:pt idx="14">
                  <c:v>986.66666666666663</c:v>
                </c:pt>
                <c:pt idx="15">
                  <c:v>1001</c:v>
                </c:pt>
                <c:pt idx="16">
                  <c:v>1005.6666666666666</c:v>
                </c:pt>
                <c:pt idx="17">
                  <c:v>1001.6666666666666</c:v>
                </c:pt>
                <c:pt idx="18">
                  <c:v>1007</c:v>
                </c:pt>
                <c:pt idx="19">
                  <c:v>1003.6666666666666</c:v>
                </c:pt>
                <c:pt idx="20">
                  <c:v>1004</c:v>
                </c:pt>
                <c:pt idx="21">
                  <c:v>989.66666666666663</c:v>
                </c:pt>
                <c:pt idx="22">
                  <c:v>998</c:v>
                </c:pt>
                <c:pt idx="23">
                  <c:v>991.66666666666663</c:v>
                </c:pt>
                <c:pt idx="24">
                  <c:v>984.33333333333337</c:v>
                </c:pt>
              </c:numCache>
            </c:numRef>
          </c:yVal>
          <c:smooth val="0"/>
        </c:ser>
        <c:ser>
          <c:idx val="4"/>
          <c:order val="5"/>
          <c:tx>
            <c:v>Mass</c:v>
          </c:tx>
          <c:spPr>
            <a:ln w="25400" cap="rnd">
              <a:noFill/>
              <a:round/>
            </a:ln>
            <a:effectLst/>
          </c:spPr>
          <c:marker>
            <c:symbol val="circle"/>
            <c:size val="5"/>
            <c:spPr>
              <a:solidFill>
                <a:schemeClr val="accent5"/>
              </a:solidFill>
              <a:ln w="9525">
                <a:solidFill>
                  <a:schemeClr val="accent5"/>
                </a:solidFill>
              </a:ln>
              <a:effectLst/>
            </c:spPr>
          </c:marker>
          <c:xVal>
            <c:numRef>
              <c:f>Sheet1!$A$6:$A$30</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xVal>
          <c:yVal>
            <c:numRef>
              <c:f>Sheet1!$AJ$6:$AJ$30</c:f>
              <c:numCache>
                <c:formatCode>0.00</c:formatCode>
                <c:ptCount val="25"/>
                <c:pt idx="0">
                  <c:v>1019.1126658830839</c:v>
                </c:pt>
                <c:pt idx="1">
                  <c:v>1015.3280640429948</c:v>
                </c:pt>
                <c:pt idx="2">
                  <c:v>1015.9358179159775</c:v>
                </c:pt>
                <c:pt idx="3">
                  <c:v>1020.0914481664337</c:v>
                </c:pt>
                <c:pt idx="4">
                  <c:v>1019.4141117854001</c:v>
                </c:pt>
                <c:pt idx="5">
                  <c:v>1011.438086870848</c:v>
                </c:pt>
                <c:pt idx="6">
                  <c:v>1015.6320432950047</c:v>
                </c:pt>
                <c:pt idx="7">
                  <c:v>1012.5095754555881</c:v>
                </c:pt>
                <c:pt idx="8">
                  <c:v>993.67438066619741</c:v>
                </c:pt>
                <c:pt idx="9">
                  <c:v>988.81208496267288</c:v>
                </c:pt>
                <c:pt idx="10">
                  <c:v>1001.074669951738</c:v>
                </c:pt>
                <c:pt idx="11">
                  <c:v>990.72940767089824</c:v>
                </c:pt>
                <c:pt idx="12">
                  <c:v>1014.1106718600766</c:v>
                </c:pt>
                <c:pt idx="13">
                  <c:v>995.25828252941835</c:v>
                </c:pt>
                <c:pt idx="14">
                  <c:v>1000.0580190622413</c:v>
                </c:pt>
                <c:pt idx="15">
                  <c:v>1014.0350297659671</c:v>
                </c:pt>
                <c:pt idx="16">
                  <c:v>1017.2998310603967</c:v>
                </c:pt>
                <c:pt idx="17">
                  <c:v>1013.7304688060559</c:v>
                </c:pt>
                <c:pt idx="18">
                  <c:v>1018.8862633971233</c:v>
                </c:pt>
                <c:pt idx="19">
                  <c:v>1014.5675155787329</c:v>
                </c:pt>
                <c:pt idx="20">
                  <c:v>1012.9677596938518</c:v>
                </c:pt>
                <c:pt idx="21">
                  <c:v>1000.9960891336901</c:v>
                </c:pt>
                <c:pt idx="22">
                  <c:v>1010.7494585865724</c:v>
                </c:pt>
                <c:pt idx="23">
                  <c:v>1002.245702998765</c:v>
                </c:pt>
                <c:pt idx="24">
                  <c:v>992.72063999946397</c:v>
                </c:pt>
              </c:numCache>
            </c:numRef>
          </c:yVal>
          <c:smooth val="0"/>
        </c:ser>
        <c:dLbls>
          <c:showLegendKey val="0"/>
          <c:showVal val="0"/>
          <c:showCatName val="0"/>
          <c:showSerName val="0"/>
          <c:showPercent val="0"/>
          <c:showBubbleSize val="0"/>
        </c:dLbls>
        <c:axId val="814723696"/>
        <c:axId val="814733496"/>
      </c:scatterChart>
      <c:valAx>
        <c:axId val="814723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Sample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33496"/>
        <c:crosses val="autoZero"/>
        <c:crossBetween val="midCat"/>
        <c:majorUnit val="1"/>
      </c:valAx>
      <c:valAx>
        <c:axId val="81473349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Diameter (um)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236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Individual</a:t>
            </a:r>
            <a:r>
              <a:rPr lang="en-US" baseline="0"/>
              <a:t> Arc Measurements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Sheet1!$A$1</c:f>
              <c:strCache>
                <c:ptCount val="1"/>
                <c:pt idx="0">
                  <c:v>1/4 slice</c:v>
                </c:pt>
              </c:strCache>
            </c:strRef>
          </c:tx>
          <c:spPr>
            <a:ln w="28575" cap="rnd">
              <a:solidFill>
                <a:schemeClr val="accent1"/>
              </a:solidFill>
              <a:round/>
            </a:ln>
            <a:effectLst/>
          </c:spPr>
          <c:marker>
            <c:symbol val="none"/>
          </c:marker>
          <c:val>
            <c:numRef>
              <c:f>Sheet1!$B$1:$CW$1</c:f>
              <c:numCache>
                <c:formatCode>General</c:formatCode>
                <c:ptCount val="100"/>
                <c:pt idx="0">
                  <c:v>1005.6201076</c:v>
                </c:pt>
                <c:pt idx="1">
                  <c:v>1001.9171912100001</c:v>
                </c:pt>
                <c:pt idx="2">
                  <c:v>999.38647387900005</c:v>
                </c:pt>
                <c:pt idx="3">
                  <c:v>996.44065748399998</c:v>
                </c:pt>
                <c:pt idx="4">
                  <c:v>992.55438996199996</c:v>
                </c:pt>
                <c:pt idx="5">
                  <c:v>990.406216105</c:v>
                </c:pt>
                <c:pt idx="6">
                  <c:v>989.85962594199998</c:v>
                </c:pt>
                <c:pt idx="7">
                  <c:v>995.95285909200004</c:v>
                </c:pt>
                <c:pt idx="8">
                  <c:v>999.36495694899997</c:v>
                </c:pt>
                <c:pt idx="9">
                  <c:v>1000.04542987</c:v>
                </c:pt>
                <c:pt idx="10">
                  <c:v>999.73560347900002</c:v>
                </c:pt>
                <c:pt idx="11">
                  <c:v>1001.30591863</c:v>
                </c:pt>
                <c:pt idx="12">
                  <c:v>1007.42802934</c:v>
                </c:pt>
                <c:pt idx="13">
                  <c:v>1018.55161768</c:v>
                </c:pt>
                <c:pt idx="14">
                  <c:v>1030.22672343</c:v>
                </c:pt>
                <c:pt idx="15">
                  <c:v>1038.1021393000001</c:v>
                </c:pt>
                <c:pt idx="16">
                  <c:v>1041.7568005000001</c:v>
                </c:pt>
                <c:pt idx="17">
                  <c:v>1040.49673747</c:v>
                </c:pt>
                <c:pt idx="18">
                  <c:v>1043.3405408900001</c:v>
                </c:pt>
                <c:pt idx="19">
                  <c:v>1045.8574401999999</c:v>
                </c:pt>
                <c:pt idx="20">
                  <c:v>1034.4085683200001</c:v>
                </c:pt>
                <c:pt idx="21">
                  <c:v>1016.08854765</c:v>
                </c:pt>
                <c:pt idx="22">
                  <c:v>1020.56846927</c:v>
                </c:pt>
                <c:pt idx="23">
                  <c:v>1021.7591373</c:v>
                </c:pt>
                <c:pt idx="24">
                  <c:v>1018.78647015</c:v>
                </c:pt>
                <c:pt idx="25">
                  <c:v>1014.51493564</c:v>
                </c:pt>
                <c:pt idx="26">
                  <c:v>1014.91659071</c:v>
                </c:pt>
                <c:pt idx="27">
                  <c:v>1016.6542052999999</c:v>
                </c:pt>
                <c:pt idx="28">
                  <c:v>1015.0393271</c:v>
                </c:pt>
                <c:pt idx="29">
                  <c:v>1018.46924533</c:v>
                </c:pt>
                <c:pt idx="30">
                  <c:v>1019.1825386100001</c:v>
                </c:pt>
                <c:pt idx="31">
                  <c:v>1017.6979471</c:v>
                </c:pt>
                <c:pt idx="32">
                  <c:v>1019.61468128</c:v>
                </c:pt>
                <c:pt idx="33">
                  <c:v>1015.49016983</c:v>
                </c:pt>
                <c:pt idx="34">
                  <c:v>1005.72798857</c:v>
                </c:pt>
                <c:pt idx="35">
                  <c:v>1005.01963975</c:v>
                </c:pt>
                <c:pt idx="36">
                  <c:v>1007.02079284</c:v>
                </c:pt>
                <c:pt idx="37">
                  <c:v>1007.68209346</c:v>
                </c:pt>
                <c:pt idx="38">
                  <c:v>1004.13304157</c:v>
                </c:pt>
                <c:pt idx="39">
                  <c:v>997.698394302</c:v>
                </c:pt>
                <c:pt idx="40">
                  <c:v>994.56958248000001</c:v>
                </c:pt>
                <c:pt idx="41">
                  <c:v>996.12501342799999</c:v>
                </c:pt>
                <c:pt idx="42">
                  <c:v>998.585490123</c:v>
                </c:pt>
                <c:pt idx="43">
                  <c:v>1000.47918041</c:v>
                </c:pt>
                <c:pt idx="44">
                  <c:v>1004.01718526</c:v>
                </c:pt>
                <c:pt idx="45">
                  <c:v>1007.17929758</c:v>
                </c:pt>
                <c:pt idx="46">
                  <c:v>1011.46322797</c:v>
                </c:pt>
                <c:pt idx="47">
                  <c:v>1005.61897916</c:v>
                </c:pt>
                <c:pt idx="48">
                  <c:v>1009.73285315</c:v>
                </c:pt>
                <c:pt idx="49">
                  <c:v>1018.1975274599999</c:v>
                </c:pt>
                <c:pt idx="50">
                  <c:v>1026.6876998099999</c:v>
                </c:pt>
                <c:pt idx="51">
                  <c:v>1032.20798623</c:v>
                </c:pt>
                <c:pt idx="52">
                  <c:v>1035.5263637200001</c:v>
                </c:pt>
                <c:pt idx="53">
                  <c:v>1039.8138025200001</c:v>
                </c:pt>
                <c:pt idx="54">
                  <c:v>1039.58981447</c:v>
                </c:pt>
                <c:pt idx="55">
                  <c:v>1042.63470102</c:v>
                </c:pt>
                <c:pt idx="56">
                  <c:v>1046.09970905</c:v>
                </c:pt>
                <c:pt idx="57">
                  <c:v>1038.6083081700001</c:v>
                </c:pt>
                <c:pt idx="58">
                  <c:v>1029.9045267399999</c:v>
                </c:pt>
                <c:pt idx="59">
                  <c:v>1027.56066126</c:v>
                </c:pt>
                <c:pt idx="60">
                  <c:v>1023.69626506</c:v>
                </c:pt>
                <c:pt idx="61">
                  <c:v>1014.15576376</c:v>
                </c:pt>
                <c:pt idx="62">
                  <c:v>1007.49251172</c:v>
                </c:pt>
                <c:pt idx="63">
                  <c:v>1005.65158869</c:v>
                </c:pt>
                <c:pt idx="64">
                  <c:v>1012.11769768</c:v>
                </c:pt>
                <c:pt idx="65">
                  <c:v>1014.1754560099999</c:v>
                </c:pt>
                <c:pt idx="66">
                  <c:v>1009.90707549</c:v>
                </c:pt>
                <c:pt idx="67">
                  <c:v>1007.82503493</c:v>
                </c:pt>
                <c:pt idx="68">
                  <c:v>1003.29889137</c:v>
                </c:pt>
                <c:pt idx="69">
                  <c:v>1001.2073272600001</c:v>
                </c:pt>
                <c:pt idx="70">
                  <c:v>1003.39352253</c:v>
                </c:pt>
                <c:pt idx="71">
                  <c:v>1007.39230069</c:v>
                </c:pt>
                <c:pt idx="72">
                  <c:v>1010.4088239599999</c:v>
                </c:pt>
                <c:pt idx="73">
                  <c:v>1009.4153952</c:v>
                </c:pt>
                <c:pt idx="74">
                  <c:v>1009.38127148</c:v>
                </c:pt>
                <c:pt idx="75">
                  <c:v>1014.35027043</c:v>
                </c:pt>
                <c:pt idx="76">
                  <c:v>1014.88236052</c:v>
                </c:pt>
                <c:pt idx="77">
                  <c:v>1015.6987562100001</c:v>
                </c:pt>
                <c:pt idx="78">
                  <c:v>1019.99606205</c:v>
                </c:pt>
                <c:pt idx="79">
                  <c:v>1024.5318251900001</c:v>
                </c:pt>
                <c:pt idx="80">
                  <c:v>1025.10428078</c:v>
                </c:pt>
                <c:pt idx="81">
                  <c:v>1024.6097924600001</c:v>
                </c:pt>
                <c:pt idx="82">
                  <c:v>1020.76932077</c:v>
                </c:pt>
                <c:pt idx="83">
                  <c:v>1021.40785683</c:v>
                </c:pt>
                <c:pt idx="84">
                  <c:v>1022.6380838600001</c:v>
                </c:pt>
                <c:pt idx="85">
                  <c:v>1020.50150564</c:v>
                </c:pt>
                <c:pt idx="86">
                  <c:v>1024.08464607</c:v>
                </c:pt>
                <c:pt idx="87">
                  <c:v>1027.5766379300001</c:v>
                </c:pt>
                <c:pt idx="88">
                  <c:v>1028.27309352</c:v>
                </c:pt>
                <c:pt idx="89">
                  <c:v>1021.44017718</c:v>
                </c:pt>
                <c:pt idx="90">
                  <c:v>1018.67335142</c:v>
                </c:pt>
                <c:pt idx="91">
                  <c:v>1019.41293865</c:v>
                </c:pt>
                <c:pt idx="92">
                  <c:v>1018.40638512</c:v>
                </c:pt>
                <c:pt idx="93">
                  <c:v>1015.6061719</c:v>
                </c:pt>
                <c:pt idx="94">
                  <c:v>1012.46785914</c:v>
                </c:pt>
                <c:pt idx="95">
                  <c:v>1021.10144131</c:v>
                </c:pt>
                <c:pt idx="96">
                  <c:v>1033.0755432799999</c:v>
                </c:pt>
                <c:pt idx="97">
                  <c:v>1028.1957571400001</c:v>
                </c:pt>
                <c:pt idx="98">
                  <c:v>1020.49416449</c:v>
                </c:pt>
                <c:pt idx="99">
                  <c:v>1013.39504389</c:v>
                </c:pt>
              </c:numCache>
            </c:numRef>
          </c:val>
          <c:smooth val="0"/>
        </c:ser>
        <c:ser>
          <c:idx val="1"/>
          <c:order val="1"/>
          <c:tx>
            <c:strRef>
              <c:f>Sheet1!$A$2</c:f>
              <c:strCache>
                <c:ptCount val="1"/>
                <c:pt idx="0">
                  <c:v>1/5 slice</c:v>
                </c:pt>
              </c:strCache>
            </c:strRef>
          </c:tx>
          <c:spPr>
            <a:ln w="28575" cap="rnd">
              <a:solidFill>
                <a:schemeClr val="accent2"/>
              </a:solidFill>
              <a:round/>
            </a:ln>
            <a:effectLst/>
          </c:spPr>
          <c:marker>
            <c:symbol val="none"/>
          </c:marker>
          <c:val>
            <c:numRef>
              <c:f>Sheet1!$B$2:$CW$2</c:f>
              <c:numCache>
                <c:formatCode>General</c:formatCode>
                <c:ptCount val="100"/>
                <c:pt idx="0">
                  <c:v>986.54425939999999</c:v>
                </c:pt>
                <c:pt idx="1">
                  <c:v>974.00528050000003</c:v>
                </c:pt>
                <c:pt idx="2">
                  <c:v>969.34687740000004</c:v>
                </c:pt>
                <c:pt idx="3">
                  <c:v>963.84753709999995</c:v>
                </c:pt>
                <c:pt idx="4">
                  <c:v>957.92138920000002</c:v>
                </c:pt>
                <c:pt idx="5">
                  <c:v>958.44943020000005</c:v>
                </c:pt>
                <c:pt idx="6">
                  <c:v>965.92822530000001</c:v>
                </c:pt>
                <c:pt idx="7">
                  <c:v>983.36626430000001</c:v>
                </c:pt>
                <c:pt idx="8">
                  <c:v>1000.955072</c:v>
                </c:pt>
                <c:pt idx="9">
                  <c:v>1015.008919</c:v>
                </c:pt>
                <c:pt idx="10">
                  <c:v>1020.593796</c:v>
                </c:pt>
                <c:pt idx="11">
                  <c:v>1019.625847</c:v>
                </c:pt>
                <c:pt idx="12">
                  <c:v>1021.486391</c:v>
                </c:pt>
                <c:pt idx="13">
                  <c:v>1043.928752</c:v>
                </c:pt>
                <c:pt idx="14">
                  <c:v>1073.2606960000001</c:v>
                </c:pt>
                <c:pt idx="15">
                  <c:v>1062.4551590000001</c:v>
                </c:pt>
                <c:pt idx="16">
                  <c:v>1029.779757</c:v>
                </c:pt>
                <c:pt idx="17">
                  <c:v>1017.938999</c:v>
                </c:pt>
                <c:pt idx="18">
                  <c:v>1016.971996</c:v>
                </c:pt>
                <c:pt idx="19">
                  <c:v>1011.173776</c:v>
                </c:pt>
                <c:pt idx="20">
                  <c:v>1007.49127</c:v>
                </c:pt>
                <c:pt idx="21">
                  <c:v>1006.788285</c:v>
                </c:pt>
                <c:pt idx="22">
                  <c:v>1024.5394819999999</c:v>
                </c:pt>
                <c:pt idx="23">
                  <c:v>1024.7248520000001</c:v>
                </c:pt>
                <c:pt idx="24">
                  <c:v>1019.675173</c:v>
                </c:pt>
                <c:pt idx="25">
                  <c:v>1015.00381</c:v>
                </c:pt>
                <c:pt idx="26">
                  <c:v>1016.879586</c:v>
                </c:pt>
                <c:pt idx="27">
                  <c:v>1013.4999780000001</c:v>
                </c:pt>
                <c:pt idx="28">
                  <c:v>1000.984048</c:v>
                </c:pt>
                <c:pt idx="29">
                  <c:v>1000.19219</c:v>
                </c:pt>
                <c:pt idx="30">
                  <c:v>1003.716371</c:v>
                </c:pt>
                <c:pt idx="31">
                  <c:v>1009.620301</c:v>
                </c:pt>
                <c:pt idx="32">
                  <c:v>1030.5912880000001</c:v>
                </c:pt>
                <c:pt idx="33">
                  <c:v>1028.098698</c:v>
                </c:pt>
                <c:pt idx="34">
                  <c:v>1004.2591629999999</c:v>
                </c:pt>
                <c:pt idx="35">
                  <c:v>994.34917570000005</c:v>
                </c:pt>
                <c:pt idx="36">
                  <c:v>984.46298820000004</c:v>
                </c:pt>
                <c:pt idx="37">
                  <c:v>978.93402449999996</c:v>
                </c:pt>
                <c:pt idx="38">
                  <c:v>977.24847020000004</c:v>
                </c:pt>
                <c:pt idx="39">
                  <c:v>981.6689695</c:v>
                </c:pt>
                <c:pt idx="40">
                  <c:v>988.41856889999997</c:v>
                </c:pt>
                <c:pt idx="41">
                  <c:v>1004.4046489999999</c:v>
                </c:pt>
                <c:pt idx="42">
                  <c:v>997.80359469999996</c:v>
                </c:pt>
                <c:pt idx="43">
                  <c:v>997.20507020000002</c:v>
                </c:pt>
                <c:pt idx="44">
                  <c:v>1001.469428</c:v>
                </c:pt>
                <c:pt idx="45">
                  <c:v>1009.150115</c:v>
                </c:pt>
                <c:pt idx="46">
                  <c:v>1013.045701</c:v>
                </c:pt>
                <c:pt idx="47">
                  <c:v>1015.767425</c:v>
                </c:pt>
                <c:pt idx="48">
                  <c:v>1030.6504279999999</c:v>
                </c:pt>
                <c:pt idx="49">
                  <c:v>1038.181327</c:v>
                </c:pt>
                <c:pt idx="50">
                  <c:v>1043.7924889999999</c:v>
                </c:pt>
                <c:pt idx="51">
                  <c:v>1053.9527989999999</c:v>
                </c:pt>
                <c:pt idx="52">
                  <c:v>1046.5864260000001</c:v>
                </c:pt>
                <c:pt idx="53">
                  <c:v>1034.3411630000001</c:v>
                </c:pt>
                <c:pt idx="54">
                  <c:v>1037.844018</c:v>
                </c:pt>
                <c:pt idx="55">
                  <c:v>1039.536468</c:v>
                </c:pt>
                <c:pt idx="56">
                  <c:v>1038.131707</c:v>
                </c:pt>
                <c:pt idx="57">
                  <c:v>1035.3048269999999</c:v>
                </c:pt>
                <c:pt idx="58">
                  <c:v>1025.648506</c:v>
                </c:pt>
                <c:pt idx="59">
                  <c:v>1017.400414</c:v>
                </c:pt>
                <c:pt idx="60">
                  <c:v>1015.475246</c:v>
                </c:pt>
                <c:pt idx="61">
                  <c:v>994.07280330000003</c:v>
                </c:pt>
                <c:pt idx="62">
                  <c:v>979.71480829999996</c:v>
                </c:pt>
                <c:pt idx="63">
                  <c:v>978.40311489999999</c:v>
                </c:pt>
                <c:pt idx="64">
                  <c:v>993.49335859999997</c:v>
                </c:pt>
                <c:pt idx="65">
                  <c:v>1002.724801</c:v>
                </c:pt>
                <c:pt idx="66">
                  <c:v>1009.468895</c:v>
                </c:pt>
                <c:pt idx="67">
                  <c:v>1019.36158</c:v>
                </c:pt>
                <c:pt idx="68">
                  <c:v>1016.22498</c:v>
                </c:pt>
                <c:pt idx="69">
                  <c:v>1009.839663</c:v>
                </c:pt>
                <c:pt idx="70">
                  <c:v>1011.109212</c:v>
                </c:pt>
                <c:pt idx="71">
                  <c:v>1012.641958</c:v>
                </c:pt>
                <c:pt idx="72">
                  <c:v>1010.364646</c:v>
                </c:pt>
                <c:pt idx="73">
                  <c:v>1008.798184</c:v>
                </c:pt>
                <c:pt idx="74">
                  <c:v>1011.5361799999999</c:v>
                </c:pt>
                <c:pt idx="75">
                  <c:v>1014.835643</c:v>
                </c:pt>
                <c:pt idx="76">
                  <c:v>1010.601612</c:v>
                </c:pt>
                <c:pt idx="77">
                  <c:v>1007.183572</c:v>
                </c:pt>
                <c:pt idx="78">
                  <c:v>1010.354135</c:v>
                </c:pt>
                <c:pt idx="79">
                  <c:v>1016.360216</c:v>
                </c:pt>
                <c:pt idx="80">
                  <c:v>1018.335067</c:v>
                </c:pt>
                <c:pt idx="81">
                  <c:v>1032.6579320000001</c:v>
                </c:pt>
                <c:pt idx="82">
                  <c:v>1043.14624</c:v>
                </c:pt>
                <c:pt idx="83">
                  <c:v>1052.02307</c:v>
                </c:pt>
                <c:pt idx="84">
                  <c:v>1039.85475</c:v>
                </c:pt>
                <c:pt idx="85">
                  <c:v>1028.7858759999999</c:v>
                </c:pt>
                <c:pt idx="86">
                  <c:v>1018.625492</c:v>
                </c:pt>
                <c:pt idx="87">
                  <c:v>1005.322972</c:v>
                </c:pt>
                <c:pt idx="88">
                  <c:v>1002.270727</c:v>
                </c:pt>
                <c:pt idx="89">
                  <c:v>1004.57448</c:v>
                </c:pt>
                <c:pt idx="90">
                  <c:v>1006.275501</c:v>
                </c:pt>
                <c:pt idx="91">
                  <c:v>1010.061762</c:v>
                </c:pt>
                <c:pt idx="92">
                  <c:v>1016.672971</c:v>
                </c:pt>
                <c:pt idx="93">
                  <c:v>1018.341889</c:v>
                </c:pt>
                <c:pt idx="94">
                  <c:v>1014.374452</c:v>
                </c:pt>
                <c:pt idx="95">
                  <c:v>1028.421546</c:v>
                </c:pt>
                <c:pt idx="96">
                  <c:v>1055.1880249999999</c:v>
                </c:pt>
                <c:pt idx="97">
                  <c:v>1045.5512839999999</c:v>
                </c:pt>
                <c:pt idx="98">
                  <c:v>1022.3404389999999</c:v>
                </c:pt>
                <c:pt idx="99">
                  <c:v>1001.030031</c:v>
                </c:pt>
              </c:numCache>
            </c:numRef>
          </c:val>
          <c:smooth val="0"/>
        </c:ser>
        <c:ser>
          <c:idx val="2"/>
          <c:order val="2"/>
          <c:tx>
            <c:strRef>
              <c:f>Sheet1!$A$3</c:f>
              <c:strCache>
                <c:ptCount val="1"/>
                <c:pt idx="0">
                  <c:v>1/6 slice</c:v>
                </c:pt>
              </c:strCache>
            </c:strRef>
          </c:tx>
          <c:spPr>
            <a:ln w="28575" cap="rnd">
              <a:solidFill>
                <a:schemeClr val="accent3"/>
              </a:solidFill>
              <a:round/>
            </a:ln>
            <a:effectLst/>
          </c:spPr>
          <c:marker>
            <c:symbol val="none"/>
          </c:marker>
          <c:val>
            <c:numRef>
              <c:f>Sheet1!$B$3:$CW$3</c:f>
              <c:numCache>
                <c:formatCode>General</c:formatCode>
                <c:ptCount val="100"/>
                <c:pt idx="0">
                  <c:v>938.49894340000003</c:v>
                </c:pt>
                <c:pt idx="1">
                  <c:v>923.38725150000005</c:v>
                </c:pt>
                <c:pt idx="2">
                  <c:v>914.7056341</c:v>
                </c:pt>
                <c:pt idx="3">
                  <c:v>918.45360740000001</c:v>
                </c:pt>
                <c:pt idx="4">
                  <c:v>923.93704000000002</c:v>
                </c:pt>
                <c:pt idx="5">
                  <c:v>936.606944</c:v>
                </c:pt>
                <c:pt idx="6">
                  <c:v>959.17069279999998</c:v>
                </c:pt>
                <c:pt idx="7">
                  <c:v>994.90809030000003</c:v>
                </c:pt>
                <c:pt idx="8">
                  <c:v>1019.775925</c:v>
                </c:pt>
                <c:pt idx="9">
                  <c:v>1030.407391</c:v>
                </c:pt>
                <c:pt idx="10">
                  <c:v>1049.781843</c:v>
                </c:pt>
                <c:pt idx="11">
                  <c:v>1075.760489</c:v>
                </c:pt>
                <c:pt idx="12">
                  <c:v>1030.165031</c:v>
                </c:pt>
                <c:pt idx="13">
                  <c:v>1003.567367</c:v>
                </c:pt>
                <c:pt idx="14">
                  <c:v>1014.650557</c:v>
                </c:pt>
                <c:pt idx="15">
                  <c:v>1020.536161</c:v>
                </c:pt>
                <c:pt idx="16">
                  <c:v>1025.667379</c:v>
                </c:pt>
                <c:pt idx="17">
                  <c:v>1018.111144</c:v>
                </c:pt>
                <c:pt idx="18">
                  <c:v>1015.681735</c:v>
                </c:pt>
                <c:pt idx="19">
                  <c:v>1005.048127</c:v>
                </c:pt>
                <c:pt idx="20">
                  <c:v>1001.285615</c:v>
                </c:pt>
                <c:pt idx="21">
                  <c:v>1006.406809</c:v>
                </c:pt>
                <c:pt idx="22">
                  <c:v>1037.8746120000001</c:v>
                </c:pt>
                <c:pt idx="23">
                  <c:v>1038.0955509999999</c:v>
                </c:pt>
                <c:pt idx="24">
                  <c:v>1009.2841079999999</c:v>
                </c:pt>
                <c:pt idx="25">
                  <c:v>981.10270609999998</c:v>
                </c:pt>
                <c:pt idx="26">
                  <c:v>979.04446059999998</c:v>
                </c:pt>
                <c:pt idx="27">
                  <c:v>993.51331919999996</c:v>
                </c:pt>
                <c:pt idx="28">
                  <c:v>1010.564589</c:v>
                </c:pt>
                <c:pt idx="29">
                  <c:v>1025.594292</c:v>
                </c:pt>
                <c:pt idx="30">
                  <c:v>1011.348561</c:v>
                </c:pt>
                <c:pt idx="31">
                  <c:v>1000.969848</c:v>
                </c:pt>
                <c:pt idx="32">
                  <c:v>1011.617507</c:v>
                </c:pt>
                <c:pt idx="33">
                  <c:v>1001.313915</c:v>
                </c:pt>
                <c:pt idx="34">
                  <c:v>968.35020459999998</c:v>
                </c:pt>
                <c:pt idx="35">
                  <c:v>960.58383819999995</c:v>
                </c:pt>
                <c:pt idx="36">
                  <c:v>968.59461929999998</c:v>
                </c:pt>
                <c:pt idx="37">
                  <c:v>977.25122920000001</c:v>
                </c:pt>
                <c:pt idx="38">
                  <c:v>990.34542309999995</c:v>
                </c:pt>
                <c:pt idx="39">
                  <c:v>958.1412401</c:v>
                </c:pt>
                <c:pt idx="40">
                  <c:v>961.68658559999994</c:v>
                </c:pt>
                <c:pt idx="41">
                  <c:v>984.57591709999997</c:v>
                </c:pt>
                <c:pt idx="42">
                  <c:v>1009.619581</c:v>
                </c:pt>
                <c:pt idx="43">
                  <c:v>1016.769627</c:v>
                </c:pt>
                <c:pt idx="44">
                  <c:v>1013.802909</c:v>
                </c:pt>
                <c:pt idx="45">
                  <c:v>1023.443901</c:v>
                </c:pt>
                <c:pt idx="46">
                  <c:v>1016.730998</c:v>
                </c:pt>
                <c:pt idx="47">
                  <c:v>1030.010493</c:v>
                </c:pt>
                <c:pt idx="48">
                  <c:v>1050.166905</c:v>
                </c:pt>
                <c:pt idx="49">
                  <c:v>1028.592539</c:v>
                </c:pt>
                <c:pt idx="50">
                  <c:v>1033.4886690000001</c:v>
                </c:pt>
                <c:pt idx="51">
                  <c:v>1045.398549</c:v>
                </c:pt>
                <c:pt idx="52">
                  <c:v>1045.4041609999999</c:v>
                </c:pt>
                <c:pt idx="53">
                  <c:v>1042.657007</c:v>
                </c:pt>
                <c:pt idx="54">
                  <c:v>1035.7039119999999</c:v>
                </c:pt>
                <c:pt idx="55">
                  <c:v>1036.0203100000001</c:v>
                </c:pt>
                <c:pt idx="56">
                  <c:v>1044.471456</c:v>
                </c:pt>
                <c:pt idx="57">
                  <c:v>1040.9095789999999</c:v>
                </c:pt>
                <c:pt idx="58">
                  <c:v>1014.122508</c:v>
                </c:pt>
                <c:pt idx="59">
                  <c:v>985.66242380000006</c:v>
                </c:pt>
                <c:pt idx="60">
                  <c:v>971.4115157</c:v>
                </c:pt>
                <c:pt idx="61">
                  <c:v>957.36538419999999</c:v>
                </c:pt>
                <c:pt idx="62">
                  <c:v>954.39605589999996</c:v>
                </c:pt>
                <c:pt idx="63">
                  <c:v>978.3613378</c:v>
                </c:pt>
                <c:pt idx="64">
                  <c:v>1016.249959</c:v>
                </c:pt>
                <c:pt idx="65">
                  <c:v>1021.255859</c:v>
                </c:pt>
                <c:pt idx="66">
                  <c:v>1023.303307</c:v>
                </c:pt>
                <c:pt idx="67">
                  <c:v>1030.9178240000001</c:v>
                </c:pt>
                <c:pt idx="68">
                  <c:v>1020.6357369999999</c:v>
                </c:pt>
                <c:pt idx="69">
                  <c:v>1010.814312</c:v>
                </c:pt>
                <c:pt idx="70">
                  <c:v>1012.708874</c:v>
                </c:pt>
                <c:pt idx="71">
                  <c:v>1015.999466</c:v>
                </c:pt>
                <c:pt idx="72">
                  <c:v>1005.620085</c:v>
                </c:pt>
                <c:pt idx="73">
                  <c:v>991.67196379999996</c:v>
                </c:pt>
                <c:pt idx="74">
                  <c:v>985.60277080000003</c:v>
                </c:pt>
                <c:pt idx="75">
                  <c:v>992.74010069999997</c:v>
                </c:pt>
                <c:pt idx="76">
                  <c:v>996.45252400000004</c:v>
                </c:pt>
                <c:pt idx="77">
                  <c:v>998.16915779999999</c:v>
                </c:pt>
                <c:pt idx="78">
                  <c:v>1029.156019</c:v>
                </c:pt>
                <c:pt idx="79">
                  <c:v>1066.538562</c:v>
                </c:pt>
                <c:pt idx="80">
                  <c:v>1074.15561</c:v>
                </c:pt>
                <c:pt idx="81">
                  <c:v>1057.9010129999999</c:v>
                </c:pt>
                <c:pt idx="82">
                  <c:v>1039.9021270000001</c:v>
                </c:pt>
                <c:pt idx="83">
                  <c:v>1031.974706</c:v>
                </c:pt>
                <c:pt idx="84">
                  <c:v>1014.680281</c:v>
                </c:pt>
                <c:pt idx="85">
                  <c:v>1007.400894</c:v>
                </c:pt>
                <c:pt idx="86">
                  <c:v>997.74342999999999</c:v>
                </c:pt>
                <c:pt idx="87">
                  <c:v>988.61225219999994</c:v>
                </c:pt>
                <c:pt idx="88">
                  <c:v>986.18246409999995</c:v>
                </c:pt>
                <c:pt idx="89">
                  <c:v>992.93080150000003</c:v>
                </c:pt>
                <c:pt idx="90">
                  <c:v>1005.018031</c:v>
                </c:pt>
                <c:pt idx="91">
                  <c:v>1022.96203</c:v>
                </c:pt>
                <c:pt idx="92">
                  <c:v>1029.9420239999999</c:v>
                </c:pt>
                <c:pt idx="93">
                  <c:v>1031.360756</c:v>
                </c:pt>
                <c:pt idx="94">
                  <c:v>1021.342347</c:v>
                </c:pt>
                <c:pt idx="95">
                  <c:v>1046.492898</c:v>
                </c:pt>
                <c:pt idx="96">
                  <c:v>1078.631087</c:v>
                </c:pt>
                <c:pt idx="97">
                  <c:v>1042.052576</c:v>
                </c:pt>
                <c:pt idx="98">
                  <c:v>995.72528130000001</c:v>
                </c:pt>
                <c:pt idx="99">
                  <c:v>967.2154117</c:v>
                </c:pt>
              </c:numCache>
            </c:numRef>
          </c:val>
          <c:smooth val="0"/>
        </c:ser>
        <c:ser>
          <c:idx val="3"/>
          <c:order val="3"/>
          <c:tx>
            <c:strRef>
              <c:f>Sheet1!$A$4</c:f>
              <c:strCache>
                <c:ptCount val="1"/>
                <c:pt idx="0">
                  <c:v>1/7 slice</c:v>
                </c:pt>
              </c:strCache>
            </c:strRef>
          </c:tx>
          <c:spPr>
            <a:ln w="28575" cap="rnd">
              <a:solidFill>
                <a:schemeClr val="accent4"/>
              </a:solidFill>
              <a:round/>
            </a:ln>
            <a:effectLst/>
          </c:spPr>
          <c:marker>
            <c:symbol val="none"/>
          </c:marker>
          <c:val>
            <c:numRef>
              <c:f>Sheet1!$B$4:$CW$4</c:f>
              <c:numCache>
                <c:formatCode>General</c:formatCode>
                <c:ptCount val="100"/>
                <c:pt idx="0">
                  <c:v>871.83788130000005</c:v>
                </c:pt>
                <c:pt idx="1">
                  <c:v>861.99166030000004</c:v>
                </c:pt>
                <c:pt idx="2">
                  <c:v>860.12361229999999</c:v>
                </c:pt>
                <c:pt idx="3">
                  <c:v>873.41059229999996</c:v>
                </c:pt>
                <c:pt idx="4">
                  <c:v>888.27417319999995</c:v>
                </c:pt>
                <c:pt idx="5">
                  <c:v>910.52638579999996</c:v>
                </c:pt>
                <c:pt idx="6">
                  <c:v>931.97798880000005</c:v>
                </c:pt>
                <c:pt idx="7">
                  <c:v>989.06198519999998</c:v>
                </c:pt>
                <c:pt idx="8">
                  <c:v>1113.0115310000001</c:v>
                </c:pt>
                <c:pt idx="9">
                  <c:v>1143.318718</c:v>
                </c:pt>
                <c:pt idx="10">
                  <c:v>1024.489761</c:v>
                </c:pt>
                <c:pt idx="11">
                  <c:v>972.04121789999999</c:v>
                </c:pt>
                <c:pt idx="12">
                  <c:v>972.63591670000005</c:v>
                </c:pt>
                <c:pt idx="13">
                  <c:v>998.01332990000003</c:v>
                </c:pt>
                <c:pt idx="14">
                  <c:v>1017.650264</c:v>
                </c:pt>
                <c:pt idx="15">
                  <c:v>1021.408425</c:v>
                </c:pt>
                <c:pt idx="16">
                  <c:v>1025.8765880000001</c:v>
                </c:pt>
                <c:pt idx="17">
                  <c:v>1017.382251</c:v>
                </c:pt>
                <c:pt idx="18">
                  <c:v>1017.126459</c:v>
                </c:pt>
                <c:pt idx="19">
                  <c:v>1009.322624</c:v>
                </c:pt>
                <c:pt idx="20">
                  <c:v>1007.373204</c:v>
                </c:pt>
                <c:pt idx="21">
                  <c:v>1000.004583</c:v>
                </c:pt>
                <c:pt idx="22">
                  <c:v>1016.036153</c:v>
                </c:pt>
                <c:pt idx="23">
                  <c:v>994.42655049999996</c:v>
                </c:pt>
                <c:pt idx="24">
                  <c:v>971.12841939999998</c:v>
                </c:pt>
                <c:pt idx="25">
                  <c:v>968.02791560000003</c:v>
                </c:pt>
                <c:pt idx="26">
                  <c:v>1005.635396</c:v>
                </c:pt>
                <c:pt idx="27">
                  <c:v>1016.3249970000001</c:v>
                </c:pt>
                <c:pt idx="28">
                  <c:v>990.71754269999997</c:v>
                </c:pt>
                <c:pt idx="29">
                  <c:v>996.60959249999996</c:v>
                </c:pt>
                <c:pt idx="30">
                  <c:v>976.11086469999998</c:v>
                </c:pt>
                <c:pt idx="31">
                  <c:v>960.89392850000002</c:v>
                </c:pt>
                <c:pt idx="32">
                  <c:v>975.13239139999996</c:v>
                </c:pt>
                <c:pt idx="33">
                  <c:v>982.78623010000001</c:v>
                </c:pt>
                <c:pt idx="34">
                  <c:v>953.5936504</c:v>
                </c:pt>
                <c:pt idx="35">
                  <c:v>966.18812860000003</c:v>
                </c:pt>
                <c:pt idx="36">
                  <c:v>959.15452330000005</c:v>
                </c:pt>
                <c:pt idx="37">
                  <c:v>926.26257639999994</c:v>
                </c:pt>
                <c:pt idx="38">
                  <c:v>937.78751030000001</c:v>
                </c:pt>
                <c:pt idx="39">
                  <c:v>952.61299240000005</c:v>
                </c:pt>
                <c:pt idx="40">
                  <c:v>972.70035600000006</c:v>
                </c:pt>
                <c:pt idx="41">
                  <c:v>992.83753939999997</c:v>
                </c:pt>
                <c:pt idx="42">
                  <c:v>1019.233501</c:v>
                </c:pt>
                <c:pt idx="43">
                  <c:v>1038.4510809999999</c:v>
                </c:pt>
                <c:pt idx="44">
                  <c:v>1026.635804</c:v>
                </c:pt>
                <c:pt idx="45">
                  <c:v>1040.030301</c:v>
                </c:pt>
                <c:pt idx="46">
                  <c:v>1032.814059</c:v>
                </c:pt>
                <c:pt idx="47">
                  <c:v>991.26640280000004</c:v>
                </c:pt>
                <c:pt idx="48">
                  <c:v>1022.619283</c:v>
                </c:pt>
                <c:pt idx="49">
                  <c:v>1038.8511229999999</c:v>
                </c:pt>
                <c:pt idx="50">
                  <c:v>1037.21585</c:v>
                </c:pt>
                <c:pt idx="51">
                  <c:v>1049.4365379999999</c:v>
                </c:pt>
                <c:pt idx="52">
                  <c:v>1049.4736989999999</c:v>
                </c:pt>
                <c:pt idx="53">
                  <c:v>1042.6933300000001</c:v>
                </c:pt>
                <c:pt idx="54">
                  <c:v>1047.2486719999999</c:v>
                </c:pt>
                <c:pt idx="55">
                  <c:v>1045.4417269999999</c:v>
                </c:pt>
                <c:pt idx="56">
                  <c:v>1024.2147460000001</c:v>
                </c:pt>
                <c:pt idx="57">
                  <c:v>996.39528150000001</c:v>
                </c:pt>
                <c:pt idx="58">
                  <c:v>966.8062999</c:v>
                </c:pt>
                <c:pt idx="59">
                  <c:v>959.37064450000003</c:v>
                </c:pt>
                <c:pt idx="60">
                  <c:v>965.55247780000002</c:v>
                </c:pt>
                <c:pt idx="61">
                  <c:v>958.36742249999998</c:v>
                </c:pt>
                <c:pt idx="62">
                  <c:v>961.8931599</c:v>
                </c:pt>
                <c:pt idx="63">
                  <c:v>974.24724289999995</c:v>
                </c:pt>
                <c:pt idx="64">
                  <c:v>1024.042359</c:v>
                </c:pt>
                <c:pt idx="65">
                  <c:v>1039.6843879999999</c:v>
                </c:pt>
                <c:pt idx="66">
                  <c:v>1034.984025</c:v>
                </c:pt>
                <c:pt idx="67">
                  <c:v>1040.769773</c:v>
                </c:pt>
                <c:pt idx="68">
                  <c:v>1032.888768</c:v>
                </c:pt>
                <c:pt idx="69">
                  <c:v>1012.064465</c:v>
                </c:pt>
                <c:pt idx="70">
                  <c:v>997.87775710000005</c:v>
                </c:pt>
                <c:pt idx="71">
                  <c:v>984.20526970000003</c:v>
                </c:pt>
                <c:pt idx="72">
                  <c:v>969.27026030000002</c:v>
                </c:pt>
                <c:pt idx="73">
                  <c:v>958.11609859999999</c:v>
                </c:pt>
                <c:pt idx="74">
                  <c:v>958.97671609999998</c:v>
                </c:pt>
                <c:pt idx="75">
                  <c:v>988.06772290000004</c:v>
                </c:pt>
                <c:pt idx="76">
                  <c:v>1026.3619450000001</c:v>
                </c:pt>
                <c:pt idx="77">
                  <c:v>1072.57701</c:v>
                </c:pt>
                <c:pt idx="78">
                  <c:v>1073.6520169999999</c:v>
                </c:pt>
                <c:pt idx="79">
                  <c:v>1066.504287</c:v>
                </c:pt>
                <c:pt idx="80">
                  <c:v>1065.2821280000001</c:v>
                </c:pt>
                <c:pt idx="81">
                  <c:v>1045.601778</c:v>
                </c:pt>
                <c:pt idx="82">
                  <c:v>1009.790023</c:v>
                </c:pt>
                <c:pt idx="83">
                  <c:v>1013.8533629999999</c:v>
                </c:pt>
                <c:pt idx="84">
                  <c:v>1009.009312</c:v>
                </c:pt>
                <c:pt idx="85">
                  <c:v>989.12642459999995</c:v>
                </c:pt>
                <c:pt idx="86">
                  <c:v>972.94649319999996</c:v>
                </c:pt>
                <c:pt idx="87">
                  <c:v>976.00703980000003</c:v>
                </c:pt>
                <c:pt idx="88">
                  <c:v>987.93076829999995</c:v>
                </c:pt>
                <c:pt idx="89">
                  <c:v>992.06402720000006</c:v>
                </c:pt>
                <c:pt idx="90">
                  <c:v>1010.103599</c:v>
                </c:pt>
                <c:pt idx="91">
                  <c:v>1039.0801859999999</c:v>
                </c:pt>
                <c:pt idx="92">
                  <c:v>1056.658807</c:v>
                </c:pt>
                <c:pt idx="93">
                  <c:v>1040.0214699999999</c:v>
                </c:pt>
                <c:pt idx="94">
                  <c:v>1014.821472</c:v>
                </c:pt>
                <c:pt idx="95">
                  <c:v>1041.797509</c:v>
                </c:pt>
                <c:pt idx="96">
                  <c:v>1089.721886</c:v>
                </c:pt>
                <c:pt idx="97">
                  <c:v>1029.453872</c:v>
                </c:pt>
                <c:pt idx="98">
                  <c:v>946.14749210000002</c:v>
                </c:pt>
                <c:pt idx="99">
                  <c:v>892.81865019999998</c:v>
                </c:pt>
              </c:numCache>
            </c:numRef>
          </c:val>
          <c:smooth val="0"/>
        </c:ser>
        <c:ser>
          <c:idx val="4"/>
          <c:order val="4"/>
          <c:tx>
            <c:strRef>
              <c:f>Sheet1!$A$5</c:f>
              <c:strCache>
                <c:ptCount val="1"/>
                <c:pt idx="0">
                  <c:v>1/8 slice</c:v>
                </c:pt>
              </c:strCache>
            </c:strRef>
          </c:tx>
          <c:spPr>
            <a:ln w="28575" cap="rnd">
              <a:solidFill>
                <a:schemeClr val="accent5"/>
              </a:solidFill>
              <a:round/>
            </a:ln>
            <a:effectLst/>
          </c:spPr>
          <c:marker>
            <c:symbol val="none"/>
          </c:marker>
          <c:val>
            <c:numRef>
              <c:f>Sheet1!$B$5:$CW$5</c:f>
              <c:numCache>
                <c:formatCode>General</c:formatCode>
                <c:ptCount val="100"/>
                <c:pt idx="0">
                  <c:v>793.97451560000002</c:v>
                </c:pt>
                <c:pt idx="1">
                  <c:v>788.11584049999999</c:v>
                </c:pt>
                <c:pt idx="2">
                  <c:v>793.92914710000002</c:v>
                </c:pt>
                <c:pt idx="3">
                  <c:v>811.32316060000005</c:v>
                </c:pt>
                <c:pt idx="4">
                  <c:v>819.47203139999999</c:v>
                </c:pt>
                <c:pt idx="5">
                  <c:v>851.10183380000001</c:v>
                </c:pt>
                <c:pt idx="6">
                  <c:v>972.0151644</c:v>
                </c:pt>
                <c:pt idx="7">
                  <c:v>1190.0756859999999</c:v>
                </c:pt>
                <c:pt idx="8">
                  <c:v>1114.9636190000001</c:v>
                </c:pt>
                <c:pt idx="9">
                  <c:v>1023.133255</c:v>
                </c:pt>
                <c:pt idx="10">
                  <c:v>978.3234248</c:v>
                </c:pt>
                <c:pt idx="11">
                  <c:v>952.86058290000005</c:v>
                </c:pt>
                <c:pt idx="12">
                  <c:v>957.63408460000005</c:v>
                </c:pt>
                <c:pt idx="13">
                  <c:v>987.3141607</c:v>
                </c:pt>
                <c:pt idx="14">
                  <c:v>1012.105382</c:v>
                </c:pt>
                <c:pt idx="15">
                  <c:v>1023.249633</c:v>
                </c:pt>
                <c:pt idx="16">
                  <c:v>1030.0571030000001</c:v>
                </c:pt>
                <c:pt idx="17">
                  <c:v>1035.417862</c:v>
                </c:pt>
                <c:pt idx="18">
                  <c:v>1036.7172840000001</c:v>
                </c:pt>
                <c:pt idx="19">
                  <c:v>1003.090516</c:v>
                </c:pt>
                <c:pt idx="20">
                  <c:v>968.02268619999995</c:v>
                </c:pt>
                <c:pt idx="21">
                  <c:v>942.59807139999998</c:v>
                </c:pt>
                <c:pt idx="22">
                  <c:v>980.62575690000006</c:v>
                </c:pt>
                <c:pt idx="23">
                  <c:v>993.97515580000004</c:v>
                </c:pt>
                <c:pt idx="24">
                  <c:v>1007.985083</c:v>
                </c:pt>
                <c:pt idx="25">
                  <c:v>986.93031180000003</c:v>
                </c:pt>
                <c:pt idx="26">
                  <c:v>967.21161889999996</c:v>
                </c:pt>
                <c:pt idx="27">
                  <c:v>974.23018009999998</c:v>
                </c:pt>
                <c:pt idx="28">
                  <c:v>941.94147369999996</c:v>
                </c:pt>
                <c:pt idx="29">
                  <c:v>943.26626940000006</c:v>
                </c:pt>
                <c:pt idx="30">
                  <c:v>923.64032129999998</c:v>
                </c:pt>
                <c:pt idx="31">
                  <c:v>922.53575860000001</c:v>
                </c:pt>
                <c:pt idx="32">
                  <c:v>987.18091200000003</c:v>
                </c:pt>
                <c:pt idx="33">
                  <c:v>1006.372107</c:v>
                </c:pt>
                <c:pt idx="34">
                  <c:v>953.73908110000002</c:v>
                </c:pt>
                <c:pt idx="35">
                  <c:v>894.69971559999999</c:v>
                </c:pt>
                <c:pt idx="36">
                  <c:v>891.67182300000002</c:v>
                </c:pt>
                <c:pt idx="37">
                  <c:v>906.444615</c:v>
                </c:pt>
                <c:pt idx="38">
                  <c:v>944.50429280000003</c:v>
                </c:pt>
                <c:pt idx="39">
                  <c:v>938.99602960000004</c:v>
                </c:pt>
                <c:pt idx="40">
                  <c:v>958.77045320000002</c:v>
                </c:pt>
                <c:pt idx="41">
                  <c:v>1020.192002</c:v>
                </c:pt>
                <c:pt idx="42">
                  <c:v>1026.1641669999999</c:v>
                </c:pt>
                <c:pt idx="43">
                  <c:v>1070.3402739999999</c:v>
                </c:pt>
                <c:pt idx="44">
                  <c:v>1061.4760819999999</c:v>
                </c:pt>
                <c:pt idx="45">
                  <c:v>982.1524991</c:v>
                </c:pt>
                <c:pt idx="46">
                  <c:v>988.49711149999996</c:v>
                </c:pt>
                <c:pt idx="47">
                  <c:v>999.38440200000002</c:v>
                </c:pt>
                <c:pt idx="48">
                  <c:v>1017.7743809999999</c:v>
                </c:pt>
                <c:pt idx="49">
                  <c:v>1040.5663669999999</c:v>
                </c:pt>
                <c:pt idx="50">
                  <c:v>1045.3606589999999</c:v>
                </c:pt>
                <c:pt idx="51">
                  <c:v>1049.2336849999999</c:v>
                </c:pt>
                <c:pt idx="52">
                  <c:v>1079.7244209999999</c:v>
                </c:pt>
                <c:pt idx="53">
                  <c:v>1068.7282949999999</c:v>
                </c:pt>
                <c:pt idx="54">
                  <c:v>1018.745691</c:v>
                </c:pt>
                <c:pt idx="55">
                  <c:v>996.27528740000002</c:v>
                </c:pt>
                <c:pt idx="56">
                  <c:v>969.45839590000003</c:v>
                </c:pt>
                <c:pt idx="57">
                  <c:v>972.7894622</c:v>
                </c:pt>
                <c:pt idx="58">
                  <c:v>961.97257890000003</c:v>
                </c:pt>
                <c:pt idx="59">
                  <c:v>968.88094450000006</c:v>
                </c:pt>
                <c:pt idx="60">
                  <c:v>986.79962969999997</c:v>
                </c:pt>
                <c:pt idx="61">
                  <c:v>935.9103053</c:v>
                </c:pt>
                <c:pt idx="62">
                  <c:v>937.30098880000003</c:v>
                </c:pt>
                <c:pt idx="63">
                  <c:v>977.90336339999999</c:v>
                </c:pt>
                <c:pt idx="64">
                  <c:v>1035.2327459999999</c:v>
                </c:pt>
                <c:pt idx="65">
                  <c:v>1055.9544659999999</c:v>
                </c:pt>
                <c:pt idx="66">
                  <c:v>1062.3615299999999</c:v>
                </c:pt>
                <c:pt idx="67">
                  <c:v>1066.524298</c:v>
                </c:pt>
                <c:pt idx="68">
                  <c:v>1022.769435</c:v>
                </c:pt>
                <c:pt idx="69">
                  <c:v>971.9610735</c:v>
                </c:pt>
                <c:pt idx="70">
                  <c:v>952.52217959999996</c:v>
                </c:pt>
                <c:pt idx="71">
                  <c:v>944.92393179999999</c:v>
                </c:pt>
                <c:pt idx="72">
                  <c:v>942.36222269999996</c:v>
                </c:pt>
                <c:pt idx="73">
                  <c:v>937.96791350000001</c:v>
                </c:pt>
                <c:pt idx="74">
                  <c:v>981.72032679999995</c:v>
                </c:pt>
                <c:pt idx="75">
                  <c:v>1080.464084</c:v>
                </c:pt>
                <c:pt idx="76">
                  <c:v>1080.5001380000001</c:v>
                </c:pt>
                <c:pt idx="77">
                  <c:v>1054.684583</c:v>
                </c:pt>
                <c:pt idx="78">
                  <c:v>1070.3250909999999</c:v>
                </c:pt>
                <c:pt idx="79">
                  <c:v>1061.6937419999999</c:v>
                </c:pt>
                <c:pt idx="80">
                  <c:v>1037.3940869999999</c:v>
                </c:pt>
                <c:pt idx="81">
                  <c:v>1033.6819049999999</c:v>
                </c:pt>
                <c:pt idx="82">
                  <c:v>998.32632909999995</c:v>
                </c:pt>
                <c:pt idx="83">
                  <c:v>991.30795650000005</c:v>
                </c:pt>
                <c:pt idx="84">
                  <c:v>974.91739680000001</c:v>
                </c:pt>
                <c:pt idx="85">
                  <c:v>973.82190290000005</c:v>
                </c:pt>
                <c:pt idx="86">
                  <c:v>970.24704139999994</c:v>
                </c:pt>
                <c:pt idx="87">
                  <c:v>972.74453819999997</c:v>
                </c:pt>
                <c:pt idx="88">
                  <c:v>979.27650149999999</c:v>
                </c:pt>
                <c:pt idx="89">
                  <c:v>1009.195271</c:v>
                </c:pt>
                <c:pt idx="90">
                  <c:v>1033.249658</c:v>
                </c:pt>
                <c:pt idx="91">
                  <c:v>1054.6661899999999</c:v>
                </c:pt>
                <c:pt idx="92">
                  <c:v>1070.5055669999999</c:v>
                </c:pt>
                <c:pt idx="93">
                  <c:v>1034.96985</c:v>
                </c:pt>
                <c:pt idx="94">
                  <c:v>997.47454689999995</c:v>
                </c:pt>
                <c:pt idx="95">
                  <c:v>1053.574676</c:v>
                </c:pt>
                <c:pt idx="96">
                  <c:v>1082.468695</c:v>
                </c:pt>
                <c:pt idx="97">
                  <c:v>971.27918580000005</c:v>
                </c:pt>
                <c:pt idx="98">
                  <c:v>866.76578270000005</c:v>
                </c:pt>
                <c:pt idx="99">
                  <c:v>814.03563440000005</c:v>
                </c:pt>
              </c:numCache>
            </c:numRef>
          </c:val>
          <c:smooth val="0"/>
        </c:ser>
        <c:dLbls>
          <c:showLegendKey val="0"/>
          <c:showVal val="0"/>
          <c:showCatName val="0"/>
          <c:showSerName val="0"/>
          <c:showPercent val="0"/>
          <c:showBubbleSize val="0"/>
        </c:dLbls>
        <c:smooth val="0"/>
        <c:axId val="814726440"/>
        <c:axId val="814724088"/>
      </c:lineChart>
      <c:catAx>
        <c:axId val="814726440"/>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Circle Perimeter</a:t>
                </a:r>
                <a:endParaRPr lang="en-US"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814724088"/>
        <c:crosses val="autoZero"/>
        <c:auto val="1"/>
        <c:lblAlgn val="ctr"/>
        <c:lblOffset val="100"/>
        <c:noMultiLvlLbl val="0"/>
      </c:catAx>
      <c:valAx>
        <c:axId val="814724088"/>
        <c:scaling>
          <c:orientation val="minMax"/>
          <c:max val="1200"/>
          <c:min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Diameter Measured (um)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26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Diameter of Impacted Area</a:t>
            </a:r>
          </a:p>
          <a:p>
            <a:pPr>
              <a:defRPr/>
            </a:pP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24137450688632806"/>
                  <c:y val="-0.19188099113371809"/>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Diameter = 9.4342*Load + 96.881</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Sheet1!$A$11:$A$21</c:f>
              <c:numCache>
                <c:formatCode>General</c:formatCode>
                <c:ptCount val="11"/>
                <c:pt idx="0">
                  <c:v>5</c:v>
                </c:pt>
                <c:pt idx="1">
                  <c:v>6</c:v>
                </c:pt>
                <c:pt idx="2">
                  <c:v>7</c:v>
                </c:pt>
                <c:pt idx="3">
                  <c:v>8</c:v>
                </c:pt>
                <c:pt idx="4">
                  <c:v>9</c:v>
                </c:pt>
                <c:pt idx="5">
                  <c:v>10</c:v>
                </c:pt>
                <c:pt idx="6">
                  <c:v>11</c:v>
                </c:pt>
                <c:pt idx="7">
                  <c:v>12</c:v>
                </c:pt>
                <c:pt idx="8">
                  <c:v>13</c:v>
                </c:pt>
                <c:pt idx="9">
                  <c:v>14</c:v>
                </c:pt>
                <c:pt idx="10">
                  <c:v>15</c:v>
                </c:pt>
              </c:numCache>
            </c:numRef>
          </c:xVal>
          <c:yVal>
            <c:numRef>
              <c:f>Sheet1!$J$11:$J$21</c:f>
              <c:numCache>
                <c:formatCode>General</c:formatCode>
                <c:ptCount val="11"/>
                <c:pt idx="0">
                  <c:v>143.35106382978722</c:v>
                </c:pt>
                <c:pt idx="1">
                  <c:v>156.38297872340428</c:v>
                </c:pt>
                <c:pt idx="2">
                  <c:v>164.36170212765958</c:v>
                </c:pt>
                <c:pt idx="3">
                  <c:v>180.85106382978722</c:v>
                </c:pt>
                <c:pt idx="4">
                  <c:v>163.29787234042553</c:v>
                </c:pt>
                <c:pt idx="5">
                  <c:v>190.15957446808511</c:v>
                </c:pt>
                <c:pt idx="6">
                  <c:v>201.32978723404256</c:v>
                </c:pt>
                <c:pt idx="7">
                  <c:v>215.15957446808508</c:v>
                </c:pt>
                <c:pt idx="8">
                  <c:v>224.7340425531915</c:v>
                </c:pt>
                <c:pt idx="9">
                  <c:v>226.86170212765958</c:v>
                </c:pt>
                <c:pt idx="10">
                  <c:v>236.96808510638294</c:v>
                </c:pt>
              </c:numCache>
            </c:numRef>
          </c:yVal>
          <c:smooth val="0"/>
        </c:ser>
        <c:dLbls>
          <c:showLegendKey val="0"/>
          <c:showVal val="0"/>
          <c:showCatName val="0"/>
          <c:showSerName val="0"/>
          <c:showPercent val="0"/>
          <c:showBubbleSize val="0"/>
        </c:dLbls>
        <c:axId val="814726048"/>
        <c:axId val="814726832"/>
      </c:scatterChart>
      <c:valAx>
        <c:axId val="8147260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Load (N)</a:t>
                </a:r>
                <a:endParaRPr lang="en-US"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26832"/>
        <c:crosses val="autoZero"/>
        <c:crossBetween val="midCat"/>
      </c:valAx>
      <c:valAx>
        <c:axId val="81472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Diameter (um)</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2604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Anvil Micrometer</a:t>
            </a:r>
            <a:r>
              <a:rPr lang="en-US" baseline="0" dirty="0"/>
              <a:t> Mark Diameter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Sheet1!$J$24:$J$28</c:f>
              <c:numCache>
                <c:formatCode>General</c:formatCode>
                <c:ptCount val="5"/>
                <c:pt idx="0">
                  <c:v>159.57446808510639</c:v>
                </c:pt>
                <c:pt idx="1">
                  <c:v>163.29787234042553</c:v>
                </c:pt>
                <c:pt idx="2">
                  <c:v>175.53191489361703</c:v>
                </c:pt>
                <c:pt idx="3">
                  <c:v>171.27659574468086</c:v>
                </c:pt>
                <c:pt idx="4">
                  <c:v>165.95744680851064</c:v>
                </c:pt>
              </c:numCache>
            </c:numRef>
          </c:val>
        </c:ser>
        <c:dLbls>
          <c:showLegendKey val="0"/>
          <c:showVal val="0"/>
          <c:showCatName val="0"/>
          <c:showSerName val="0"/>
          <c:showPercent val="0"/>
          <c:showBubbleSize val="0"/>
        </c:dLbls>
        <c:gapWidth val="10"/>
        <c:axId val="814728400"/>
        <c:axId val="814730360"/>
      </c:barChart>
      <c:catAx>
        <c:axId val="814728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Sample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30360"/>
        <c:crosses val="autoZero"/>
        <c:auto val="1"/>
        <c:lblAlgn val="ctr"/>
        <c:lblOffset val="100"/>
        <c:noMultiLvlLbl val="0"/>
      </c:catAx>
      <c:valAx>
        <c:axId val="8147303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Diameter (um)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7284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Depth of Impacted Area</a:t>
            </a:r>
          </a:p>
          <a:p>
            <a:pPr>
              <a:defRPr/>
            </a:pP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25614145340324063"/>
                  <c:y val="-0.13273113857800417"/>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Depth = 0.9214*Load + 0.2599</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Sheet1!$A$11:$A$21</c:f>
              <c:numCache>
                <c:formatCode>General</c:formatCode>
                <c:ptCount val="11"/>
                <c:pt idx="0">
                  <c:v>5</c:v>
                </c:pt>
                <c:pt idx="1">
                  <c:v>6</c:v>
                </c:pt>
                <c:pt idx="2">
                  <c:v>7</c:v>
                </c:pt>
                <c:pt idx="3">
                  <c:v>8</c:v>
                </c:pt>
                <c:pt idx="4">
                  <c:v>9</c:v>
                </c:pt>
                <c:pt idx="5">
                  <c:v>10</c:v>
                </c:pt>
                <c:pt idx="6">
                  <c:v>11</c:v>
                </c:pt>
                <c:pt idx="7">
                  <c:v>12</c:v>
                </c:pt>
                <c:pt idx="8">
                  <c:v>13</c:v>
                </c:pt>
                <c:pt idx="9">
                  <c:v>14</c:v>
                </c:pt>
                <c:pt idx="10">
                  <c:v>15</c:v>
                </c:pt>
              </c:numCache>
            </c:numRef>
          </c:xVal>
          <c:yVal>
            <c:numRef>
              <c:f>Sheet1!$N$11:$N$21</c:f>
              <c:numCache>
                <c:formatCode>General</c:formatCode>
                <c:ptCount val="11"/>
                <c:pt idx="0">
                  <c:v>5.1640492802517883</c:v>
                </c:pt>
                <c:pt idx="1">
                  <c:v>6.1517530744906708</c:v>
                </c:pt>
                <c:pt idx="2">
                  <c:v>6.799931347911695</c:v>
                </c:pt>
                <c:pt idx="3">
                  <c:v>8.2447527703353671</c:v>
                </c:pt>
                <c:pt idx="4">
                  <c:v>6.711594275445691</c:v>
                </c:pt>
                <c:pt idx="5">
                  <c:v>9.1234024120428785</c:v>
                </c:pt>
                <c:pt idx="6">
                  <c:v>10.238242414667695</c:v>
                </c:pt>
                <c:pt idx="7">
                  <c:v>11.710547545128577</c:v>
                </c:pt>
                <c:pt idx="8">
                  <c:v>12.789929774203983</c:v>
                </c:pt>
                <c:pt idx="9">
                  <c:v>13.036508527656395</c:v>
                </c:pt>
                <c:pt idx="10">
                  <c:v>14.241282466023563</c:v>
                </c:pt>
              </c:numCache>
            </c:numRef>
          </c:yVal>
          <c:smooth val="0"/>
          <c:extLst/>
        </c:ser>
        <c:dLbls>
          <c:showLegendKey val="0"/>
          <c:showVal val="0"/>
          <c:showCatName val="0"/>
          <c:showSerName val="0"/>
          <c:showPercent val="0"/>
          <c:showBubbleSize val="0"/>
        </c:dLbls>
        <c:axId val="814737416"/>
        <c:axId val="814740944"/>
      </c:scatterChart>
      <c:valAx>
        <c:axId val="814737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t>Load (N)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814740944"/>
        <c:crosses val="autoZero"/>
        <c:crossBetween val="midCat"/>
      </c:valAx>
      <c:valAx>
        <c:axId val="814740944"/>
        <c:scaling>
          <c:orientation val="minMax"/>
        </c:scaling>
        <c:delete val="0"/>
        <c:axPos val="l"/>
        <c:majorGridlines>
          <c:spPr>
            <a:ln w="9525" cap="flat" cmpd="sng" algn="ctr">
              <a:solidFill>
                <a:sysClr val="windowText" lastClr="000000"/>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Depth of indentation (um)</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low"/>
        <c:spPr>
          <a:solidFill>
            <a:sysClr val="window" lastClr="FFFFFF"/>
          </a:solid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814737416"/>
        <c:crossesAt val="1"/>
        <c:crossBetween val="midCat"/>
      </c:valAx>
      <c:spPr>
        <a:noFill/>
        <a:ln>
          <a:noFill/>
        </a:ln>
        <a:effectLst/>
      </c:spPr>
    </c:plotArea>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3/5/2019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smtClean="0"/>
              <a:t>Test</a:t>
            </a: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3/5/2019</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r>
              <a:rPr lang="en-US" smtClean="0"/>
              <a:t>Test</a:t>
            </a: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96108"/>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9" name="Picture 4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24160" y="6309360"/>
            <a:ext cx="1329900" cy="320040"/>
          </a:xfrm>
          <a:prstGeom prst="rect">
            <a:avLst/>
          </a:prstGeom>
        </p:spPr>
      </p:pic>
      <p:pic>
        <p:nvPicPr>
          <p:cNvPr id="5" name="Picture 4"/>
          <p:cNvPicPr>
            <a:picLocks noChangeAspect="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a:ext>
            </a:extLst>
          </a:blip>
          <a:srcRect l="52043" r="6047" b="8563"/>
          <a:stretch/>
        </p:blipFill>
        <p:spPr>
          <a:xfrm>
            <a:off x="8356600" y="65"/>
            <a:ext cx="3832225" cy="6270643"/>
          </a:xfrm>
          <a:prstGeom prst="rect">
            <a:avLst/>
          </a:prstGeom>
        </p:spPr>
      </p:pic>
      <p:pic>
        <p:nvPicPr>
          <p:cNvPr id="25"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7"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10"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spTree>
    <p:extLst>
      <p:ext uri="{BB962C8B-B14F-4D97-AF65-F5344CB8AC3E}">
        <p14:creationId xmlns:p14="http://schemas.microsoft.com/office/powerpoint/2010/main" val="34431199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51626" r="6047" b="8563"/>
          <a:stretch/>
        </p:blipFill>
        <p:spPr>
          <a:xfrm>
            <a:off x="8318500" y="65"/>
            <a:ext cx="3870325" cy="6270643"/>
          </a:xfrm>
          <a:prstGeom prst="rect">
            <a:avLst/>
          </a:prstGeom>
        </p:spPr>
      </p:pic>
      <p:pic>
        <p:nvPicPr>
          <p:cNvPr id="12" name="Picture 11"/>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smtClean="0"/>
              <a:t>Click to edit Master title style</a:t>
            </a:r>
            <a:endParaRPr lang="en-US" dirty="0"/>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343275" y="-807261"/>
            <a:ext cx="10220258" cy="7665194"/>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Presentation</a:t>
            </a:r>
            <a:r>
              <a:rPr lang="en-US" sz="1000" baseline="0" dirty="0" smtClean="0">
                <a:solidFill>
                  <a:srgbClr val="BFBFBF"/>
                </a:solidFill>
                <a:latin typeface="Arial" pitchFamily="34" charset="0"/>
                <a:cs typeface="Arial" pitchFamily="34" charset="0"/>
              </a:rPr>
              <a:t> name</a:t>
            </a:r>
            <a:endParaRPr lang="en-US" sz="1000" dirty="0">
              <a:solidFill>
                <a:srgbClr val="BFBFBF"/>
              </a:solidFill>
              <a:latin typeface="Arial" pitchFamily="34" charset="0"/>
              <a:cs typeface="Arial" pitchFamily="34" charset="0"/>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Lst>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2.ti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8.tiff"/><Relationship Id="rId5" Type="http://schemas.openxmlformats.org/officeDocument/2006/relationships/image" Target="../media/image32.tiff"/><Relationship Id="rId10" Type="http://schemas.openxmlformats.org/officeDocument/2006/relationships/image" Target="../media/image37.tiff"/><Relationship Id="rId4" Type="http://schemas.openxmlformats.org/officeDocument/2006/relationships/image" Target="../media/image31.tiff"/><Relationship Id="rId9"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2588" y="2861007"/>
            <a:ext cx="5545451" cy="1348061"/>
          </a:xfrm>
        </p:spPr>
        <p:txBody>
          <a:bodyPr/>
          <a:lstStyle/>
          <a:p>
            <a:pPr algn="ctr"/>
            <a:r>
              <a:rPr lang="en-US" sz="4800" dirty="0" smtClean="0"/>
              <a:t>Aluminum Sphere Dimensions</a:t>
            </a:r>
            <a:endParaRPr lang="en-US" sz="4800" dirty="0"/>
          </a:p>
        </p:txBody>
      </p:sp>
      <p:sp>
        <p:nvSpPr>
          <p:cNvPr id="3" name="Subtitle 2"/>
          <p:cNvSpPr>
            <a:spLocks noGrp="1"/>
          </p:cNvSpPr>
          <p:nvPr>
            <p:ph type="subTitle" idx="1"/>
          </p:nvPr>
        </p:nvSpPr>
        <p:spPr>
          <a:xfrm>
            <a:off x="872667" y="5592889"/>
            <a:ext cx="5485292" cy="757130"/>
          </a:xfrm>
        </p:spPr>
        <p:txBody>
          <a:bodyPr/>
          <a:lstStyle/>
          <a:p>
            <a:pPr algn="ctr"/>
            <a:r>
              <a:rPr lang="en-US" dirty="0" smtClean="0"/>
              <a:t>Kyle Shepherd</a:t>
            </a:r>
            <a:endParaRPr lang="en-US" dirty="0"/>
          </a:p>
        </p:txBody>
      </p:sp>
    </p:spTree>
    <p:extLst>
      <p:ext uri="{BB962C8B-B14F-4D97-AF65-F5344CB8AC3E}">
        <p14:creationId xmlns:p14="http://schemas.microsoft.com/office/powerpoint/2010/main" val="2705818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Keyence (Centroid to Edge)</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On the segmented circles, we can easily determine the edge, by determining which pixels touch the black background.</a:t>
            </a:r>
          </a:p>
          <a:p>
            <a:r>
              <a:rPr lang="en-US" sz="1600" dirty="0" smtClean="0"/>
              <a:t>By measuring the distance between the edges and the center of the circle, we can measure the diameter repeatedly on the same image.  </a:t>
            </a:r>
            <a:endParaRPr lang="en-US" sz="1600" dirty="0"/>
          </a:p>
          <a:p>
            <a:r>
              <a:rPr lang="en-US" sz="1600" dirty="0" smtClean="0"/>
              <a:t>We can </a:t>
            </a:r>
            <a:r>
              <a:rPr lang="en-US" sz="1600" dirty="0"/>
              <a:t>a</a:t>
            </a:r>
            <a:r>
              <a:rPr lang="en-US" sz="1600" dirty="0" smtClean="0"/>
              <a:t>ssume the centroid of the white pixels can be used as the circle center.</a:t>
            </a:r>
            <a:endParaRPr lang="en-US" sz="1600" dirty="0" smtClean="0">
              <a:ea typeface="Cambria Math" panose="02040503050406030204" pitchFamily="18" charset="0"/>
            </a:endParaRPr>
          </a:p>
          <a:p>
            <a:r>
              <a:rPr lang="en-US" sz="1600" dirty="0" smtClean="0"/>
              <a:t>This solves for Diameter in pixels. We convert from pixels to </a:t>
            </a:r>
            <a:r>
              <a:rPr lang="el-GR" sz="1600" dirty="0"/>
              <a:t>μ</a:t>
            </a:r>
            <a:r>
              <a:rPr lang="en-US" sz="1600" dirty="0" smtClean="0"/>
              <a:t>m by using the scale bar on the image. </a:t>
            </a:r>
            <a:br>
              <a:rPr lang="en-US" sz="1600" dirty="0" smtClean="0"/>
            </a:br>
            <a:r>
              <a:rPr lang="en-US" sz="1600" dirty="0" smtClean="0"/>
              <a:t>For these images. 1000 </a:t>
            </a:r>
            <a:r>
              <a:rPr lang="el-GR" sz="1600" dirty="0"/>
              <a:t>μ</a:t>
            </a:r>
            <a:r>
              <a:rPr lang="en-US" sz="1600" dirty="0" smtClean="0"/>
              <a:t>m = 940 pixels</a:t>
            </a:r>
          </a:p>
          <a:p>
            <a:r>
              <a:rPr lang="en-US" sz="1600" dirty="0" smtClean="0"/>
              <a:t>In addition, this allows us to determine the eccentricity and measure surface flaws if needed. The Root Mean Squared Error is used to measure how well this method fits the edge pixel data.</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4800"/>
            <a:ext cx="3527694" cy="2743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532" y="4206240"/>
            <a:ext cx="2651760" cy="2651760"/>
          </a:xfrm>
          <a:prstGeom prst="rect">
            <a:avLst/>
          </a:prstGeom>
        </p:spPr>
      </p:pic>
    </p:spTree>
    <p:extLst>
      <p:ext uri="{BB962C8B-B14F-4D97-AF65-F5344CB8AC3E}">
        <p14:creationId xmlns:p14="http://schemas.microsoft.com/office/powerpoint/2010/main" val="235855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a:t>
            </a:r>
            <a:r>
              <a:rPr lang="en-US" dirty="0" smtClean="0"/>
              <a:t>(Centroid to edge)</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76880761"/>
              </p:ext>
            </p:extLst>
          </p:nvPr>
        </p:nvGraphicFramePr>
        <p:xfrm>
          <a:off x="344288" y="1118399"/>
          <a:ext cx="8648716" cy="5639172"/>
        </p:xfrm>
        <a:graphic>
          <a:graphicData uri="http://schemas.openxmlformats.org/drawingml/2006/table">
            <a:tbl>
              <a:tblPr>
                <a:tableStyleId>{5C22544A-7EE6-4342-B048-85BDC9FD1C3A}</a:tableStyleId>
              </a:tblPr>
              <a:tblGrid>
                <a:gridCol w="740988"/>
                <a:gridCol w="1018860"/>
                <a:gridCol w="984124"/>
                <a:gridCol w="984124"/>
                <a:gridCol w="984124"/>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8">
                  <a:txBody>
                    <a:bodyPr/>
                    <a:lstStyle/>
                    <a:p>
                      <a:pPr algn="l" fontAlgn="b"/>
                      <a:r>
                        <a:rPr lang="en-US" sz="1200" u="none" strike="noStrike" dirty="0">
                          <a:effectLst/>
                        </a:rPr>
                        <a:t>KEYENCE, </a:t>
                      </a:r>
                      <a:r>
                        <a:rPr lang="en-US" sz="1200" u="none" strike="noStrike" dirty="0" smtClean="0">
                          <a:effectLst/>
                        </a:rPr>
                        <a:t>Centroid</a:t>
                      </a:r>
                      <a:r>
                        <a:rPr lang="en-US" sz="1200" u="none" strike="noStrike" baseline="0" dirty="0" smtClean="0">
                          <a:effectLst/>
                        </a:rPr>
                        <a:t> </a:t>
                      </a:r>
                      <a:r>
                        <a:rPr lang="en-US" sz="1200" u="none" strike="noStrike" dirty="0" smtClean="0">
                          <a:effectLst/>
                        </a:rPr>
                        <a:t>to Edge (um)</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Average Diameter</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rPr>
                        <a:t>Standard Deviation of</a:t>
                      </a:r>
                      <a:r>
                        <a:rPr lang="en-US" sz="1200" b="0" i="0" u="none" strike="noStrike" baseline="0" dirty="0" smtClean="0">
                          <a:solidFill>
                            <a:srgbClr val="000000"/>
                          </a:solidFill>
                          <a:effectLst/>
                          <a:latin typeface="Calibri" panose="020F0502020204030204" pitchFamily="34" charset="0"/>
                        </a:rPr>
                        <a:t> 3 samples</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a:solidFill>
                            <a:srgbClr val="000000"/>
                          </a:solidFill>
                          <a:effectLst/>
                          <a:latin typeface="Calibri" panose="020F0502020204030204" pitchFamily="34" charset="0"/>
                        </a:rPr>
                        <a:t>1018.09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5.23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1018.51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6.01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6.80</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1015.44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1.60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1016.61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1016.30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0.54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1019.03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3.22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1018.87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4.71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3.38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3.14</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1019.55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0.72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5.42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1011.32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1011.75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1014.33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4.39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1013.13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1017.73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1.95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7.82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2.90</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1012.56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1.11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994.20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4.02</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992.02</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1.74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988.87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6.35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990.38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5.48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989.49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0.65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1000.42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1000.17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993.79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8.45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991.81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5.16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992.76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0.81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1014.51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3.66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4.29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993.88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995.28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993.79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1000.33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5.51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999.85</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0.34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4.61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1013.94</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0.85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3.81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3.88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1017.81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1015.91</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2.84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1015.46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3.73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1014.92</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0.39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1019.74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6.20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3.12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1019.42</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0.23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1014.64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1014.41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3.62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1014.66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0.21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1016.52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3.22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3.58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1015.23</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0.97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4.06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4.71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1000.62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6.24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999.76</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0.63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1012.43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1011.14</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1.49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1002.44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5.44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1001.23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0.94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993.22</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1.21</a:t>
                      </a:r>
                    </a:p>
                  </a:txBody>
                  <a:tcPr marL="9525" marR="9525" marT="9525" marB="0" anchor="b">
                    <a:solidFill>
                      <a:schemeClr val="accent1">
                        <a:lumMod val="60000"/>
                        <a:lumOff val="4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32048344"/>
              </p:ext>
            </p:extLst>
          </p:nvPr>
        </p:nvGraphicFramePr>
        <p:xfrm>
          <a:off x="9480197" y="1947410"/>
          <a:ext cx="2708628" cy="74168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RMS error</a:t>
                      </a:r>
                      <a:endParaRPr lang="en-US" dirty="0"/>
                    </a:p>
                  </a:txBody>
                  <a:tcPr/>
                </a:tc>
              </a:tr>
              <a:tr h="370840">
                <a:tc>
                  <a:txBody>
                    <a:bodyPr/>
                    <a:lstStyle/>
                    <a:p>
                      <a:r>
                        <a:rPr lang="en-US" dirty="0" smtClean="0"/>
                        <a:t>4.78</a:t>
                      </a:r>
                      <a:r>
                        <a:rPr lang="el-GR" dirty="0" smtClean="0"/>
                        <a:t> μ</a:t>
                      </a:r>
                      <a:r>
                        <a:rPr lang="en-US" dirty="0" smtClean="0"/>
                        <a:t>m</a:t>
                      </a:r>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087211079"/>
              </p:ext>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10.01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72124162"/>
              </p:ext>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1.09</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282082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Keyence (Circle Least Squares Fit)</a:t>
            </a:r>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On the segmented circles, we can easily determine the edge, by determining which pixels touch the black background.</a:t>
                </a:r>
              </a:p>
              <a:p>
                <a:r>
                  <a:rPr lang="en-US" sz="1600" dirty="0" smtClean="0"/>
                  <a:t>Instead of assuming a circle center like in the previous method, we can optimize the circle center, in a least squares sense. </a:t>
                </a:r>
              </a:p>
              <a:p>
                <a:r>
                  <a:rPr lang="en-US" sz="1600" dirty="0" smtClean="0"/>
                  <a:t>We seek to find the minimum </a:t>
                </a:r>
                <a:r>
                  <a:rPr lang="en-US" sz="1600" dirty="0"/>
                  <a:t>of f(</a:t>
                </a:r>
                <a:r>
                  <a:rPr lang="en-US" sz="1600" dirty="0" err="1"/>
                  <a:t>x,y,a</a:t>
                </a:r>
                <a:r>
                  <a:rPr lang="en-US" sz="1600" dirty="0"/>
                  <a:t>)</a:t>
                </a:r>
                <a:r>
                  <a:rPr lang="en-US" sz="1600" dirty="0" smtClean="0"/>
                  <a:t/>
                </a:r>
                <a:br>
                  <a:rPr lang="en-US" sz="1600" dirty="0" smtClean="0"/>
                </a:br>
                <a14:m>
                  <m:oMath xmlns:m="http://schemas.openxmlformats.org/officeDocument/2006/math">
                    <m:r>
                      <a:rPr lang="en-US" sz="1600" i="1" dirty="0">
                        <a:latin typeface="Cambria Math" panose="02040503050406030204" pitchFamily="18" charset="0"/>
                      </a:rPr>
                      <m:t>𝑓</m:t>
                    </m:r>
                    <m:r>
                      <a:rPr lang="en-US" sz="1600" i="1" dirty="0">
                        <a:latin typeface="Cambria Math" panose="02040503050406030204" pitchFamily="18" charset="0"/>
                      </a:rPr>
                      <m:t>(</m:t>
                    </m:r>
                    <m:r>
                      <a:rPr lang="en-US" sz="1600" i="1" dirty="0" err="1">
                        <a:latin typeface="Cambria Math" panose="02040503050406030204" pitchFamily="18" charset="0"/>
                      </a:rPr>
                      <m:t>𝑥</m:t>
                    </m:r>
                    <m:r>
                      <a:rPr lang="en-US" sz="1600" i="1" dirty="0" err="1">
                        <a:latin typeface="Cambria Math" panose="02040503050406030204" pitchFamily="18" charset="0"/>
                      </a:rPr>
                      <m:t>,</m:t>
                    </m:r>
                    <m:r>
                      <a:rPr lang="en-US" sz="1600" i="1" dirty="0" err="1">
                        <a:latin typeface="Cambria Math" panose="02040503050406030204" pitchFamily="18" charset="0"/>
                      </a:rPr>
                      <m:t>𝑦</m:t>
                    </m:r>
                    <m:r>
                      <a:rPr lang="en-US" sz="1600" i="1" dirty="0" err="1">
                        <a:latin typeface="Cambria Math" panose="02040503050406030204" pitchFamily="18" charset="0"/>
                      </a:rPr>
                      <m:t>,</m:t>
                    </m:r>
                    <m:r>
                      <a:rPr lang="en-US" sz="1600" i="1" dirty="0" err="1">
                        <a:latin typeface="Cambria Math" panose="02040503050406030204" pitchFamily="18" charset="0"/>
                      </a:rPr>
                      <m:t>𝑟</m:t>
                    </m:r>
                    <m:r>
                      <a:rPr lang="en-US" sz="1600" i="1" dirty="0">
                        <a:latin typeface="Cambria Math" panose="02040503050406030204" pitchFamily="18" charset="0"/>
                      </a:rPr>
                      <m:t>) = </m:t>
                    </m:r>
                    <m:nary>
                      <m:naryPr>
                        <m:chr m:val="∑"/>
                        <m:ctrlPr>
                          <a:rPr lang="en-US" sz="1600" i="1" dirty="0">
                            <a:latin typeface="Cambria Math" panose="02040503050406030204" pitchFamily="18" charset="0"/>
                          </a:rPr>
                        </m:ctrlPr>
                      </m:naryPr>
                      <m:sub>
                        <m:r>
                          <m:rPr>
                            <m:brk m:alnAt="23"/>
                          </m:rPr>
                          <a:rPr lang="en-US" sz="1600" i="1" dirty="0">
                            <a:latin typeface="Cambria Math" panose="02040503050406030204" pitchFamily="18" charset="0"/>
                          </a:rPr>
                          <m:t>𝑖</m:t>
                        </m:r>
                        <m:r>
                          <a:rPr lang="en-US" sz="1600" i="1" dirty="0">
                            <a:latin typeface="Cambria Math" panose="02040503050406030204" pitchFamily="18" charset="0"/>
                          </a:rPr>
                          <m:t>=1</m:t>
                        </m:r>
                      </m:sub>
                      <m:sup>
                        <m:r>
                          <a:rPr lang="en-US" sz="1600" i="1" dirty="0">
                            <a:latin typeface="Cambria Math" panose="02040503050406030204" pitchFamily="18" charset="0"/>
                          </a:rPr>
                          <m:t>𝑛</m:t>
                        </m:r>
                      </m:sup>
                      <m:e>
                        <m:sSup>
                          <m:sSupPr>
                            <m:ctrlPr>
                              <a:rPr lang="en-US" sz="1600" i="1" dirty="0">
                                <a:latin typeface="Cambria Math" panose="02040503050406030204" pitchFamily="18" charset="0"/>
                              </a:rPr>
                            </m:ctrlPr>
                          </m:sSupPr>
                          <m:e>
                            <m:d>
                              <m:dPr>
                                <m:ctrlPr>
                                  <a:rPr lang="en-US" sz="1600" i="1" dirty="0">
                                    <a:latin typeface="Cambria Math" panose="02040503050406030204" pitchFamily="18" charset="0"/>
                                  </a:rPr>
                                </m:ctrlPr>
                              </m:dPr>
                              <m:e>
                                <m:r>
                                  <a:rPr lang="en-US" sz="1600" i="1" dirty="0">
                                    <a:latin typeface="Cambria Math" panose="02040503050406030204" pitchFamily="18" charset="0"/>
                                  </a:rPr>
                                  <m:t> </m:t>
                                </m:r>
                                <m:sSup>
                                  <m:sSupPr>
                                    <m:ctrlPr>
                                      <a:rPr lang="en-US" sz="1600" i="1" dirty="0">
                                        <a:latin typeface="Cambria Math" panose="02040503050406030204" pitchFamily="18" charset="0"/>
                                      </a:rPr>
                                    </m:ctrlPr>
                                  </m:sSupPr>
                                  <m:e>
                                    <m:d>
                                      <m:dPr>
                                        <m:ctrlPr>
                                          <a:rPr lang="en-US" sz="1600" i="1" dirty="0">
                                            <a:latin typeface="Cambria Math" panose="02040503050406030204" pitchFamily="18" charset="0"/>
                                          </a:rPr>
                                        </m:ctrlPr>
                                      </m:dPr>
                                      <m:e>
                                        <m:r>
                                          <a:rPr lang="en-US" sz="1600" i="1" dirty="0">
                                            <a:latin typeface="Cambria Math" panose="02040503050406030204" pitchFamily="18" charset="0"/>
                                          </a:rPr>
                                          <m:t>𝑥</m:t>
                                        </m:r>
                                        <m:r>
                                          <a:rPr lang="en-US" sz="1600" i="1" dirty="0">
                                            <a:latin typeface="Cambria Math" panose="02040503050406030204" pitchFamily="18" charset="0"/>
                                          </a:rPr>
                                          <m:t>−</m:t>
                                        </m:r>
                                        <m:sSub>
                                          <m:sSubPr>
                                            <m:ctrlPr>
                                              <a:rPr lang="en-US" sz="1600" i="1" dirty="0">
                                                <a:latin typeface="Cambria Math" panose="02040503050406030204" pitchFamily="18" charset="0"/>
                                              </a:rPr>
                                            </m:ctrlPr>
                                          </m:sSubPr>
                                          <m:e>
                                            <m:r>
                                              <a:rPr lang="en-US" sz="1600" i="1" dirty="0">
                                                <a:latin typeface="Cambria Math" panose="02040503050406030204" pitchFamily="18" charset="0"/>
                                              </a:rPr>
                                              <m:t>𝑥</m:t>
                                            </m:r>
                                          </m:e>
                                          <m:sub>
                                            <m:r>
                                              <a:rPr lang="en-US" sz="1600" i="1" dirty="0">
                                                <a:latin typeface="Cambria Math" panose="02040503050406030204" pitchFamily="18" charset="0"/>
                                              </a:rPr>
                                              <m:t>𝑖</m:t>
                                            </m:r>
                                          </m:sub>
                                        </m:sSub>
                                      </m:e>
                                    </m:d>
                                  </m:e>
                                  <m:sup>
                                    <m:r>
                                      <a:rPr lang="en-US" sz="1600" i="1" dirty="0">
                                        <a:latin typeface="Cambria Math" panose="02040503050406030204" pitchFamily="18" charset="0"/>
                                      </a:rPr>
                                      <m:t>2</m:t>
                                    </m:r>
                                  </m:sup>
                                </m:sSup>
                                <m:r>
                                  <a:rPr lang="en-US" sz="1600" i="1" dirty="0">
                                    <a:latin typeface="Cambria Math" panose="02040503050406030204" pitchFamily="18" charset="0"/>
                                  </a:rPr>
                                  <m:t>+</m:t>
                                </m:r>
                                <m:sSup>
                                  <m:sSupPr>
                                    <m:ctrlPr>
                                      <a:rPr lang="en-US" sz="1600" i="1" dirty="0">
                                        <a:latin typeface="Cambria Math" panose="02040503050406030204" pitchFamily="18" charset="0"/>
                                      </a:rPr>
                                    </m:ctrlPr>
                                  </m:sSupPr>
                                  <m:e>
                                    <m:d>
                                      <m:dPr>
                                        <m:ctrlPr>
                                          <a:rPr lang="en-US" sz="1600" i="1" dirty="0">
                                            <a:latin typeface="Cambria Math" panose="02040503050406030204" pitchFamily="18" charset="0"/>
                                          </a:rPr>
                                        </m:ctrlPr>
                                      </m:dPr>
                                      <m:e>
                                        <m:r>
                                          <a:rPr lang="en-US" sz="1600" i="1" dirty="0">
                                            <a:latin typeface="Cambria Math" panose="02040503050406030204" pitchFamily="18" charset="0"/>
                                          </a:rPr>
                                          <m:t>𝑦</m:t>
                                        </m:r>
                                        <m:r>
                                          <a:rPr lang="en-US" sz="1600" i="1" dirty="0">
                                            <a:latin typeface="Cambria Math" panose="02040503050406030204" pitchFamily="18" charset="0"/>
                                          </a:rPr>
                                          <m:t>−</m:t>
                                        </m:r>
                                        <m:sSub>
                                          <m:sSubPr>
                                            <m:ctrlPr>
                                              <a:rPr lang="en-US" sz="1600" i="1" dirty="0">
                                                <a:latin typeface="Cambria Math" panose="02040503050406030204" pitchFamily="18" charset="0"/>
                                              </a:rPr>
                                            </m:ctrlPr>
                                          </m:sSubPr>
                                          <m:e>
                                            <m:r>
                                              <a:rPr lang="en-US" sz="1600" i="1" dirty="0">
                                                <a:latin typeface="Cambria Math" panose="02040503050406030204" pitchFamily="18" charset="0"/>
                                              </a:rPr>
                                              <m:t>𝑦</m:t>
                                            </m:r>
                                          </m:e>
                                          <m:sub>
                                            <m:r>
                                              <a:rPr lang="en-US" sz="1600" i="1" dirty="0">
                                                <a:latin typeface="Cambria Math" panose="02040503050406030204" pitchFamily="18" charset="0"/>
                                              </a:rPr>
                                              <m:t>𝑖</m:t>
                                            </m:r>
                                          </m:sub>
                                        </m:sSub>
                                      </m:e>
                                    </m:d>
                                  </m:e>
                                  <m:sup>
                                    <m:r>
                                      <a:rPr lang="en-US" sz="1600" i="1" dirty="0">
                                        <a:latin typeface="Cambria Math" panose="02040503050406030204" pitchFamily="18" charset="0"/>
                                      </a:rPr>
                                      <m:t>2</m:t>
                                    </m:r>
                                  </m:sup>
                                </m:sSup>
                                <m:r>
                                  <a:rPr lang="en-US" sz="1600" i="1" dirty="0">
                                    <a:latin typeface="Cambria Math" panose="02040503050406030204" pitchFamily="18" charset="0"/>
                                  </a:rPr>
                                  <m:t>−</m:t>
                                </m:r>
                                <m:r>
                                  <a:rPr lang="en-US" sz="1600" i="1" dirty="0">
                                    <a:latin typeface="Cambria Math" panose="02040503050406030204" pitchFamily="18" charset="0"/>
                                  </a:rPr>
                                  <m:t>𝑎</m:t>
                                </m:r>
                              </m:e>
                            </m:d>
                          </m:e>
                          <m:sup>
                            <m:r>
                              <a:rPr lang="en-US" sz="1600" i="1" dirty="0">
                                <a:latin typeface="Cambria Math" panose="02040503050406030204" pitchFamily="18" charset="0"/>
                              </a:rPr>
                              <m:t>2</m:t>
                            </m:r>
                          </m:sup>
                        </m:sSup>
                      </m:e>
                    </m:nary>
                  </m:oMath>
                </a14:m>
                <a:endParaRPr lang="en-US" sz="1600" dirty="0"/>
              </a:p>
              <a:p>
                <a:r>
                  <a:rPr lang="en-US" sz="1600" dirty="0" smtClean="0"/>
                  <a:t>f(</a:t>
                </a:r>
                <a:r>
                  <a:rPr lang="en-US" sz="1600" dirty="0" err="1" smtClean="0"/>
                  <a:t>x,y,a</a:t>
                </a:r>
                <a:r>
                  <a:rPr lang="en-US" sz="1600" dirty="0"/>
                  <a:t>) where x and y are the center of the sphere, n is the number of edge pixels, </a:t>
                </a:r>
                <a:br>
                  <a:rPr lang="en-US" sz="1600" dirty="0"/>
                </a:br>
                <a:r>
                  <a:rPr lang="en-US" sz="1600" dirty="0"/>
                  <a:t>xi and </a:t>
                </a:r>
                <a:r>
                  <a:rPr lang="en-US" sz="1600" dirty="0" err="1"/>
                  <a:t>yi</a:t>
                </a:r>
                <a:r>
                  <a:rPr lang="en-US" sz="1600" dirty="0"/>
                  <a:t> are the coordinates of the edge pixels, and a is the radius squared of the circle. </a:t>
                </a:r>
                <a:endParaRPr lang="en-US" sz="1600" dirty="0" smtClean="0"/>
              </a:p>
              <a:p>
                <a:r>
                  <a:rPr lang="en-US" sz="1600" dirty="0" smtClean="0"/>
                  <a:t>Newton </a:t>
                </a:r>
                <a:r>
                  <a:rPr lang="en-US" sz="1600" dirty="0"/>
                  <a:t>Raphson </a:t>
                </a:r>
                <a:r>
                  <a:rPr lang="en-US" sz="1600" dirty="0" smtClean="0"/>
                  <a:t>iterations are used to find the optimal values. </a:t>
                </a:r>
                <a:endParaRPr lang="en-US" sz="1600" dirty="0" smtClean="0">
                  <a:ea typeface="Cambria Math" panose="02040503050406030204" pitchFamily="18" charset="0"/>
                </a:endParaRPr>
              </a:p>
              <a:p>
                <a:r>
                  <a:rPr lang="en-US" sz="1600" dirty="0" smtClean="0"/>
                  <a:t>This solves for Diameter in pixels. We convert from pixels to </a:t>
                </a:r>
                <a:r>
                  <a:rPr lang="el-GR" sz="1600" dirty="0"/>
                  <a:t>μ</a:t>
                </a:r>
                <a:r>
                  <a:rPr lang="en-US" sz="1600" dirty="0" smtClean="0"/>
                  <a:t>m by using the scale bar on the image. </a:t>
                </a:r>
                <a:br>
                  <a:rPr lang="en-US" sz="1600" dirty="0" smtClean="0"/>
                </a:br>
                <a:r>
                  <a:rPr lang="en-US" sz="1600" dirty="0" smtClean="0"/>
                  <a:t>For these images. 1000 </a:t>
                </a:r>
                <a:r>
                  <a:rPr lang="el-GR" sz="1600" dirty="0"/>
                  <a:t>μ</a:t>
                </a:r>
                <a:r>
                  <a:rPr lang="en-US" sz="1600" dirty="0" smtClean="0"/>
                  <a:t>m = 940 pixels</a:t>
                </a:r>
              </a:p>
              <a:p>
                <a:r>
                  <a:rPr lang="en-US" sz="1600" dirty="0" smtClean="0"/>
                  <a:t>In addition, this allows us to determine the eccentricity and measure surface flaws if needed. </a:t>
                </a:r>
                <a:r>
                  <a:rPr lang="en-US" sz="1600" dirty="0"/>
                  <a:t>The Root Mean Squared Error is used to measure how well this method fits the edge pixel data.</a:t>
                </a:r>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499871" y="1641909"/>
                <a:ext cx="11369809" cy="4047778"/>
              </a:xfrm>
              <a:prstGeom prst="rect">
                <a:avLst/>
              </a:prstGeom>
              <a:blipFill rotWithShape="0">
                <a:blip r:embed="rId2"/>
                <a:stretch>
                  <a:fillRect l="-214" t="-1054" b="-512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56305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(Circle Least Squares Fit)</a:t>
            </a:r>
          </a:p>
        </p:txBody>
      </p:sp>
      <p:graphicFrame>
        <p:nvGraphicFramePr>
          <p:cNvPr id="7" name="Table 6"/>
          <p:cNvGraphicFramePr>
            <a:graphicFrameLocks noGrp="1"/>
          </p:cNvGraphicFramePr>
          <p:nvPr>
            <p:extLst>
              <p:ext uri="{D42A27DB-BD31-4B8C-83A1-F6EECF244321}">
                <p14:modId xmlns:p14="http://schemas.microsoft.com/office/powerpoint/2010/main" val="3375847032"/>
              </p:ext>
            </p:extLst>
          </p:nvPr>
        </p:nvGraphicFramePr>
        <p:xfrm>
          <a:off x="344288" y="1118399"/>
          <a:ext cx="8648716" cy="5639172"/>
        </p:xfrm>
        <a:graphic>
          <a:graphicData uri="http://schemas.openxmlformats.org/drawingml/2006/table">
            <a:tbl>
              <a:tblPr>
                <a:tableStyleId>{5C22544A-7EE6-4342-B048-85BDC9FD1C3A}</a:tableStyleId>
              </a:tblPr>
              <a:tblGrid>
                <a:gridCol w="740988"/>
                <a:gridCol w="1018860"/>
                <a:gridCol w="984124"/>
                <a:gridCol w="984124"/>
                <a:gridCol w="984124"/>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8">
                  <a:txBody>
                    <a:bodyPr/>
                    <a:lstStyle/>
                    <a:p>
                      <a:pPr algn="l" fontAlgn="b"/>
                      <a:r>
                        <a:rPr lang="en-US" sz="1200" u="none" strike="noStrike" dirty="0">
                          <a:effectLst/>
                        </a:rPr>
                        <a:t>KEYENCE, </a:t>
                      </a:r>
                      <a:r>
                        <a:rPr lang="en-US" sz="1200" dirty="0" smtClean="0"/>
                        <a:t>Circle Least Squares Fit </a:t>
                      </a:r>
                      <a:r>
                        <a:rPr lang="en-US" sz="1200" u="none" strike="noStrike" dirty="0" smtClean="0">
                          <a:effectLst/>
                        </a:rPr>
                        <a:t>(um)</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RMS error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Average Diameter</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rPr>
                        <a:t>Standard Deviation of</a:t>
                      </a:r>
                      <a:r>
                        <a:rPr lang="en-US" sz="1200" b="0" i="0" u="none" strike="noStrike" baseline="0" dirty="0" smtClean="0">
                          <a:solidFill>
                            <a:srgbClr val="000000"/>
                          </a:solidFill>
                          <a:effectLst/>
                          <a:latin typeface="Calibri" panose="020F0502020204030204" pitchFamily="34" charset="0"/>
                        </a:rPr>
                        <a:t> 3 samples</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a:solidFill>
                            <a:srgbClr val="000000"/>
                          </a:solidFill>
                          <a:effectLst/>
                          <a:latin typeface="Calibri" panose="020F0502020204030204" pitchFamily="34" charset="0"/>
                        </a:rPr>
                        <a:t>1018.10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2.46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1018.52</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1013.71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1017.57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3.18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1015.45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1.60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1016.63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1016.31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0.54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1019.03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1.51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1018.88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1.48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0.72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1011.32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1011.76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1014.34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2.71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1.95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2.41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1.36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1.12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994.21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989.96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1.74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988.89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2.98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989.22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2.23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989.50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0.65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1000.43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1000.18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993.82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3.97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992.69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2.43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992.78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0.82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1014.52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1014.73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995.29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2.18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993.80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999.62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4.90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2.39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999.87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1013.57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2.16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1015.12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1.48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1013.95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0.85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1017.81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1015.92</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2.84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1015.46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0.39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1019.76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1019.26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1.46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1019.43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0.23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1014.64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1014.42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0.21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1016.53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1.51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1.68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1015.24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0.97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999.57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1000.64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999.77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0.64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1.78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1011.15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1.49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1002.45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2.56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1001.12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1001.24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0.94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993.23</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1.21</a:t>
                      </a:r>
                    </a:p>
                  </a:txBody>
                  <a:tcPr marL="9525" marR="9525" marT="9525" marB="0" anchor="b">
                    <a:solidFill>
                      <a:schemeClr val="accent1">
                        <a:lumMod val="60000"/>
                        <a:lumOff val="4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4922962"/>
              </p:ext>
            </p:extLst>
          </p:nvPr>
        </p:nvGraphicFramePr>
        <p:xfrm>
          <a:off x="9480197" y="1947410"/>
          <a:ext cx="2708628" cy="74168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RMS error</a:t>
                      </a:r>
                      <a:endParaRPr lang="en-US" dirty="0"/>
                    </a:p>
                  </a:txBody>
                  <a:tcPr/>
                </a:tc>
              </a:tr>
              <a:tr h="370840">
                <a:tc>
                  <a:txBody>
                    <a:bodyPr/>
                    <a:lstStyle/>
                    <a:p>
                      <a:r>
                        <a:rPr lang="en-US" dirty="0" smtClean="0"/>
                        <a:t>2.25</a:t>
                      </a:r>
                      <a:r>
                        <a:rPr lang="el-GR" dirty="0" smtClean="0"/>
                        <a:t> μ</a:t>
                      </a:r>
                      <a:r>
                        <a:rPr lang="en-US" dirty="0" smtClean="0"/>
                        <a:t>m</a:t>
                      </a:r>
                      <a:endParaRPr lang="en-US" dirty="0"/>
                    </a:p>
                  </a:txBody>
                  <a:tcPr/>
                </a:tc>
              </a:tr>
            </a:tbl>
          </a:graphicData>
        </a:graphic>
      </p:graphicFrame>
      <p:graphicFrame>
        <p:nvGraphicFramePr>
          <p:cNvPr id="13" name="Table 12"/>
          <p:cNvGraphicFramePr>
            <a:graphicFrameLocks noGrp="1"/>
          </p:cNvGraphicFramePr>
          <p:nvPr>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10.01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1.09</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2165138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a:t>
            </a:r>
            <a:r>
              <a:rPr lang="en-US" dirty="0" smtClean="0"/>
              <a:t>Method Comparison</a:t>
            </a:r>
            <a:endParaRPr lang="en-US" dirty="0"/>
          </a:p>
        </p:txBody>
      </p:sp>
      <p:sp>
        <p:nvSpPr>
          <p:cNvPr id="5" name="Content Placeholder 2"/>
          <p:cNvSpPr txBox="1">
            <a:spLocks/>
          </p:cNvSpPr>
          <p:nvPr/>
        </p:nvSpPr>
        <p:spPr bwMode="auto">
          <a:xfrm>
            <a:off x="344288" y="3131536"/>
            <a:ext cx="11525392" cy="3726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All methods when compared against themselves </a:t>
            </a:r>
            <a:r>
              <a:rPr lang="en-US" sz="1400" dirty="0"/>
              <a:t>yield a Standard </a:t>
            </a:r>
            <a:r>
              <a:rPr lang="en-US" sz="1400" dirty="0" smtClean="0"/>
              <a:t>Deviation around 1 </a:t>
            </a:r>
            <a:r>
              <a:rPr lang="el-GR" sz="1400" dirty="0"/>
              <a:t>μ</a:t>
            </a:r>
            <a:r>
              <a:rPr lang="en-US" sz="1400" dirty="0" smtClean="0"/>
              <a:t>m</a:t>
            </a:r>
          </a:p>
          <a:p>
            <a:r>
              <a:rPr lang="en-US" sz="1400" dirty="0" smtClean="0"/>
              <a:t>Compared against each other, </a:t>
            </a:r>
            <a:r>
              <a:rPr lang="en-US" sz="1400" dirty="0"/>
              <a:t>Area to </a:t>
            </a:r>
            <a:r>
              <a:rPr lang="en-US" sz="1400" dirty="0" smtClean="0"/>
              <a:t>Diameter yields measurements about 1 </a:t>
            </a:r>
            <a:r>
              <a:rPr lang="el-GR" sz="1400" dirty="0"/>
              <a:t>μ</a:t>
            </a:r>
            <a:r>
              <a:rPr lang="en-US" sz="1400" dirty="0" smtClean="0"/>
              <a:t>m larger than the other methods</a:t>
            </a:r>
            <a:endParaRPr lang="en-US" sz="1400" dirty="0"/>
          </a:p>
          <a:p>
            <a:pPr lvl="1"/>
            <a:r>
              <a:rPr lang="en-US" sz="1400" dirty="0" smtClean="0"/>
              <a:t>The reason is shown in the upper right image. </a:t>
            </a:r>
          </a:p>
          <a:p>
            <a:pPr lvl="2"/>
            <a:r>
              <a:rPr lang="en-US" sz="1400" dirty="0" smtClean="0"/>
              <a:t>White pixels are imaged pixels and within the Circle Least </a:t>
            </a:r>
            <a:r>
              <a:rPr lang="en-US" sz="1400" dirty="0"/>
              <a:t>S</a:t>
            </a:r>
            <a:r>
              <a:rPr lang="en-US" sz="1400" dirty="0" smtClean="0"/>
              <a:t>quares </a:t>
            </a:r>
            <a:r>
              <a:rPr lang="en-US" sz="1400" dirty="0"/>
              <a:t>F</a:t>
            </a:r>
            <a:r>
              <a:rPr lang="en-US" sz="1400" dirty="0" smtClean="0"/>
              <a:t>it</a:t>
            </a:r>
          </a:p>
          <a:p>
            <a:pPr lvl="2"/>
            <a:r>
              <a:rPr lang="en-US" sz="1400" dirty="0" smtClean="0"/>
              <a:t>Dark grey pixels are within </a:t>
            </a:r>
            <a:r>
              <a:rPr lang="en-US" sz="1400" dirty="0"/>
              <a:t>the Circle </a:t>
            </a:r>
            <a:r>
              <a:rPr lang="en-US" sz="1400" dirty="0" smtClean="0"/>
              <a:t>Least Squares </a:t>
            </a:r>
            <a:r>
              <a:rPr lang="en-US" sz="1400" dirty="0"/>
              <a:t>F</a:t>
            </a:r>
            <a:r>
              <a:rPr lang="en-US" sz="1400" dirty="0" smtClean="0"/>
              <a:t>it but not imaged</a:t>
            </a:r>
          </a:p>
          <a:p>
            <a:pPr lvl="2"/>
            <a:r>
              <a:rPr lang="en-US" sz="1400" dirty="0" smtClean="0"/>
              <a:t>Light grey pixels are imaged pixels but not in the </a:t>
            </a:r>
            <a:r>
              <a:rPr lang="en-US" sz="1400" dirty="0"/>
              <a:t>Circle Least Squares Fit </a:t>
            </a:r>
            <a:endParaRPr lang="en-US" sz="1400" dirty="0" smtClean="0"/>
          </a:p>
          <a:p>
            <a:pPr lvl="1"/>
            <a:r>
              <a:rPr lang="en-US" sz="1400" dirty="0" smtClean="0"/>
              <a:t>Overall, there are more light grey pixels than dark grey pixels, so the area to diameter measurement is biased upwards.</a:t>
            </a:r>
          </a:p>
          <a:p>
            <a:pPr lvl="1"/>
            <a:r>
              <a:rPr lang="en-US" sz="1400" dirty="0" smtClean="0"/>
              <a:t>The edge fitting methods are less influenced by outliers and surface irregularities, such as dust or flakes. </a:t>
            </a:r>
          </a:p>
          <a:p>
            <a:r>
              <a:rPr lang="en-US" sz="1400" dirty="0" smtClean="0"/>
              <a:t>Also, the edge fitting methods can yield a RMS error, which indicates how well the method matches to the data. Area to Diameter does not have this self check option. </a:t>
            </a:r>
          </a:p>
          <a:p>
            <a:pPr lvl="1"/>
            <a:r>
              <a:rPr lang="en-US" sz="1400" dirty="0" smtClean="0"/>
              <a:t>Circle Least Squares Fit has a lower RMS error, which indicates that it is a better measurement method. </a:t>
            </a:r>
          </a:p>
          <a:p>
            <a:endParaRPr lang="en-US" sz="1600" dirty="0" smtClean="0"/>
          </a:p>
        </p:txBody>
      </p:sp>
      <p:graphicFrame>
        <p:nvGraphicFramePr>
          <p:cNvPr id="9" name="Table 8"/>
          <p:cNvGraphicFramePr>
            <a:graphicFrameLocks noGrp="1"/>
          </p:cNvGraphicFramePr>
          <p:nvPr>
            <p:extLst>
              <p:ext uri="{D42A27DB-BD31-4B8C-83A1-F6EECF244321}">
                <p14:modId xmlns:p14="http://schemas.microsoft.com/office/powerpoint/2010/main" val="1984949108"/>
              </p:ext>
            </p:extLst>
          </p:nvPr>
        </p:nvGraphicFramePr>
        <p:xfrm>
          <a:off x="-1" y="835377"/>
          <a:ext cx="10041405" cy="2296160"/>
        </p:xfrm>
        <a:graphic>
          <a:graphicData uri="http://schemas.openxmlformats.org/drawingml/2006/table">
            <a:tbl>
              <a:tblPr firstRow="1" bandRow="1">
                <a:tableStyleId>{5C22544A-7EE6-4342-B048-85BDC9FD1C3A}</a:tableStyleId>
              </a:tblPr>
              <a:tblGrid>
                <a:gridCol w="2108742"/>
                <a:gridCol w="2644221"/>
                <a:gridCol w="2644221"/>
                <a:gridCol w="2644221"/>
              </a:tblGrid>
              <a:tr h="866274">
                <a:tc>
                  <a:txBody>
                    <a:bodyPr/>
                    <a:lstStyle/>
                    <a:p>
                      <a:r>
                        <a:rPr lang="en-US" dirty="0" smtClean="0"/>
                        <a:t>Method</a:t>
                      </a:r>
                      <a:endParaRPr lang="en-US" dirty="0"/>
                    </a:p>
                  </a:txBody>
                  <a:tcPr/>
                </a:tc>
                <a:tc>
                  <a:txBody>
                    <a:bodyPr/>
                    <a:lstStyle/>
                    <a:p>
                      <a:r>
                        <a:rPr lang="en-US" dirty="0" smtClean="0"/>
                        <a:t>Average Standard Deviation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Average RMS error</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Bias relative to KEYENCE, Circle Least Square Fit</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Area to Diameter</a:t>
                      </a:r>
                      <a:endParaRPr lang="en-US" dirty="0"/>
                    </a:p>
                  </a:txBody>
                  <a:tcPr/>
                </a:tc>
                <a:tc>
                  <a:txBody>
                    <a:bodyPr/>
                    <a:lstStyle/>
                    <a:p>
                      <a:r>
                        <a:rPr lang="en-US" dirty="0" smtClean="0"/>
                        <a:t>1.07</a:t>
                      </a:r>
                      <a:r>
                        <a:rPr lang="el-GR" dirty="0" smtClean="0"/>
                        <a:t> μ</a:t>
                      </a:r>
                      <a:r>
                        <a:rPr lang="en-US" dirty="0" smtClean="0"/>
                        <a:t>m</a:t>
                      </a:r>
                      <a:endParaRPr lang="en-US" dirty="0"/>
                    </a:p>
                  </a:txBody>
                  <a:tcPr/>
                </a:tc>
                <a:tc>
                  <a:txBody>
                    <a:bodyPr/>
                    <a:lstStyle/>
                    <a:p>
                      <a:r>
                        <a:rPr lang="en-US" dirty="0" smtClean="0"/>
                        <a:t>NA</a:t>
                      </a:r>
                      <a:endParaRPr lang="en-US" dirty="0"/>
                    </a:p>
                  </a:txBody>
                  <a:tcPr/>
                </a:tc>
                <a:tc>
                  <a:txBody>
                    <a:bodyPr/>
                    <a:lstStyle/>
                    <a:p>
                      <a:r>
                        <a:rPr lang="en-US" dirty="0" smtClean="0"/>
                        <a:t>0.866</a:t>
                      </a:r>
                      <a:endParaRPr lang="en-US" dirty="0"/>
                    </a:p>
                  </a:txBody>
                  <a:tcPr/>
                </a:tc>
              </a:tr>
              <a:tr h="370840">
                <a:tc>
                  <a:txBody>
                    <a:bodyPr/>
                    <a:lstStyle/>
                    <a:p>
                      <a:r>
                        <a:rPr lang="en-US" baseline="0" dirty="0" smtClean="0"/>
                        <a:t>Centroid to edge</a:t>
                      </a:r>
                      <a:endParaRPr lang="en-US" dirty="0"/>
                    </a:p>
                  </a:txBody>
                  <a:tcPr/>
                </a:tc>
                <a:tc>
                  <a:txBody>
                    <a:bodyPr/>
                    <a:lstStyle/>
                    <a:p>
                      <a:r>
                        <a:rPr lang="en-US" dirty="0" smtClean="0"/>
                        <a:t>1.09</a:t>
                      </a:r>
                      <a:r>
                        <a:rPr lang="el-GR" dirty="0" smtClean="0"/>
                        <a:t> μ</a:t>
                      </a:r>
                      <a:r>
                        <a:rPr lang="en-US" dirty="0" smtClean="0"/>
                        <a:t>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4.78 </a:t>
                      </a:r>
                      <a:r>
                        <a:rPr lang="el-GR" dirty="0" smtClean="0"/>
                        <a:t>μ</a:t>
                      </a:r>
                      <a:r>
                        <a:rPr lang="en-US" dirty="0" smtClean="0"/>
                        <a:t>m</a:t>
                      </a:r>
                    </a:p>
                  </a:txBody>
                  <a:tcPr/>
                </a:tc>
                <a:tc>
                  <a:txBody>
                    <a:bodyPr/>
                    <a:lstStyle/>
                    <a:p>
                      <a:r>
                        <a:rPr lang="en-US" dirty="0" smtClean="0"/>
                        <a:t>-0.011</a:t>
                      </a:r>
                      <a:endParaRPr lang="en-US" dirty="0"/>
                    </a:p>
                  </a:txBody>
                  <a:tcPr/>
                </a:tc>
              </a:tr>
              <a:tr h="370840">
                <a:tc>
                  <a:txBody>
                    <a:bodyPr/>
                    <a:lstStyle/>
                    <a:p>
                      <a:r>
                        <a:rPr lang="en-US" dirty="0" smtClean="0"/>
                        <a:t>Circle Least Square Fit</a:t>
                      </a:r>
                      <a:endParaRPr lang="en-US" dirty="0"/>
                    </a:p>
                  </a:txBody>
                  <a:tcPr/>
                </a:tc>
                <a:tc>
                  <a:txBody>
                    <a:bodyPr/>
                    <a:lstStyle/>
                    <a:p>
                      <a:r>
                        <a:rPr lang="en-US" dirty="0" smtClean="0"/>
                        <a:t>1.09</a:t>
                      </a:r>
                      <a:r>
                        <a:rPr lang="el-GR" dirty="0" smtClean="0"/>
                        <a:t> μ</a:t>
                      </a:r>
                      <a:r>
                        <a:rPr lang="en-US" dirty="0" smtClean="0"/>
                        <a:t>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2.25 </a:t>
                      </a:r>
                      <a:r>
                        <a:rPr lang="el-GR" dirty="0" smtClean="0"/>
                        <a:t>μ</a:t>
                      </a:r>
                      <a:r>
                        <a:rPr lang="en-US" dirty="0" smtClean="0"/>
                        <a:t>m</a:t>
                      </a:r>
                    </a:p>
                  </a:txBody>
                  <a:tcPr/>
                </a:tc>
                <a:tc>
                  <a:txBody>
                    <a:bodyPr/>
                    <a:lstStyle/>
                    <a:p>
                      <a:r>
                        <a:rPr lang="en-US" dirty="0" smtClean="0"/>
                        <a:t>0</a:t>
                      </a:r>
                      <a:endParaRPr lang="en-US" dirty="0"/>
                    </a:p>
                  </a:txBody>
                  <a:tcPr/>
                </a:tc>
              </a:tr>
            </a:tbl>
          </a:graphicData>
        </a:graphic>
      </p:graphicFrame>
      <p:pic>
        <p:nvPicPr>
          <p:cNvPr id="11" name="Picture 10"/>
          <p:cNvPicPr>
            <a:picLocks noChangeAspect="1"/>
          </p:cNvPicPr>
          <p:nvPr/>
        </p:nvPicPr>
        <p:blipFill rotWithShape="1">
          <a:blip r:embed="rId2"/>
          <a:srcRect l="73283" t="15675" r="9739" b="23396"/>
          <a:stretch/>
        </p:blipFill>
        <p:spPr>
          <a:xfrm>
            <a:off x="10041405" y="830949"/>
            <a:ext cx="2069432" cy="2088683"/>
          </a:xfrm>
          <a:prstGeom prst="rect">
            <a:avLst/>
          </a:prstGeom>
          <a:ln>
            <a:solidFill>
              <a:schemeClr val="tx1"/>
            </a:solidFill>
          </a:ln>
        </p:spPr>
      </p:pic>
    </p:spTree>
    <p:extLst>
      <p:ext uri="{BB962C8B-B14F-4D97-AF65-F5344CB8AC3E}">
        <p14:creationId xmlns:p14="http://schemas.microsoft.com/office/powerpoint/2010/main" val="362831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(Circle Least Squares </a:t>
            </a:r>
            <a:r>
              <a:rPr lang="en-US" dirty="0" smtClean="0"/>
              <a:t>Fit, Arc)</a:t>
            </a:r>
            <a:endParaRPr lang="en-US" dirty="0"/>
          </a:p>
        </p:txBody>
      </p:sp>
      <p:sp>
        <p:nvSpPr>
          <p:cNvPr id="5" name="Content Placeholder 2"/>
          <p:cNvSpPr txBox="1">
            <a:spLocks/>
          </p:cNvSpPr>
          <p:nvPr/>
        </p:nvSpPr>
        <p:spPr bwMode="auto">
          <a:xfrm>
            <a:off x="499871" y="1641908"/>
            <a:ext cx="11369809" cy="5216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Circle Least Squares </a:t>
            </a:r>
            <a:r>
              <a:rPr lang="en-US" sz="2000" dirty="0" smtClean="0"/>
              <a:t>Fit:</a:t>
            </a:r>
          </a:p>
          <a:p>
            <a:pPr lvl="1"/>
            <a:r>
              <a:rPr lang="en-US" sz="1600" dirty="0" smtClean="0"/>
              <a:t>This method can find the radius of a circle, even if only part of the sphere is imaged. </a:t>
            </a:r>
          </a:p>
          <a:p>
            <a:pPr lvl="2"/>
            <a:r>
              <a:rPr lang="en-US" sz="1600" dirty="0" smtClean="0"/>
              <a:t>This is achieved by fitting to an arc, instead of a full circle</a:t>
            </a:r>
            <a:r>
              <a:rPr lang="en-US" sz="1200" dirty="0" smtClean="0"/>
              <a:t>. </a:t>
            </a:r>
          </a:p>
          <a:p>
            <a:pPr lvl="1"/>
            <a:r>
              <a:rPr lang="en-US" sz="1600" dirty="0" smtClean="0"/>
              <a:t>In theory, this would allow us to utilize the higher zoom and resolution of a SEM microscope</a:t>
            </a:r>
            <a:br>
              <a:rPr lang="en-US" sz="1600" dirty="0" smtClean="0"/>
            </a:br>
            <a:r>
              <a:rPr lang="en-US" sz="1600" dirty="0" smtClean="0"/>
              <a:t>to achieve more accurate measurements. </a:t>
            </a:r>
          </a:p>
          <a:p>
            <a:pPr lvl="2"/>
            <a:r>
              <a:rPr lang="en-US" sz="1600" dirty="0" smtClean="0"/>
              <a:t>This was tested by measuring 100 different arcs on the Keyence pictures, and collecting statistics.</a:t>
            </a:r>
          </a:p>
          <a:p>
            <a:pPr lvl="1"/>
            <a:r>
              <a:rPr lang="en-US" sz="1600" dirty="0" smtClean="0"/>
              <a:t>However, based on the statistics collected from the Keyence pictures, </a:t>
            </a:r>
            <a:br>
              <a:rPr lang="en-US" sz="1600" dirty="0" smtClean="0"/>
            </a:br>
            <a:r>
              <a:rPr lang="en-US" sz="1600" dirty="0" smtClean="0"/>
              <a:t>the gain in resolution is significantly offset by the loss of accuracy </a:t>
            </a:r>
            <a:br>
              <a:rPr lang="en-US" sz="1600" dirty="0" smtClean="0"/>
            </a:br>
            <a:r>
              <a:rPr lang="en-US" sz="1600" dirty="0" smtClean="0"/>
              <a:t>due to surface irregularity and non-perfect spherically</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299" t="5053" r="60544" b="70105"/>
          <a:stretch/>
        </p:blipFill>
        <p:spPr>
          <a:xfrm>
            <a:off x="10071267" y="830949"/>
            <a:ext cx="2117558" cy="170367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7576" b="36561"/>
          <a:stretch/>
        </p:blipFill>
        <p:spPr>
          <a:xfrm>
            <a:off x="8139035" y="3657600"/>
            <a:ext cx="4049790" cy="3200400"/>
          </a:xfrm>
          <a:prstGeom prst="rect">
            <a:avLst/>
          </a:prstGeom>
        </p:spPr>
      </p:pic>
    </p:spTree>
    <p:extLst>
      <p:ext uri="{BB962C8B-B14F-4D97-AF65-F5344CB8AC3E}">
        <p14:creationId xmlns:p14="http://schemas.microsoft.com/office/powerpoint/2010/main" val="1818440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(Circle Least Squares </a:t>
            </a:r>
            <a:r>
              <a:rPr lang="en-US" dirty="0" smtClean="0"/>
              <a:t>Fit, Arc)</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5846660"/>
              </p:ext>
            </p:extLst>
          </p:nvPr>
        </p:nvGraphicFramePr>
        <p:xfrm>
          <a:off x="0" y="4215929"/>
          <a:ext cx="6066135" cy="2642071"/>
        </p:xfrm>
        <a:graphic>
          <a:graphicData uri="http://schemas.openxmlformats.org/drawingml/2006/table">
            <a:tbl>
              <a:tblPr>
                <a:tableStyleId>{5C22544A-7EE6-4342-B048-85BDC9FD1C3A}</a:tableStyleId>
              </a:tblPr>
              <a:tblGrid>
                <a:gridCol w="1213227"/>
                <a:gridCol w="1213227"/>
                <a:gridCol w="1213227"/>
                <a:gridCol w="1213227"/>
                <a:gridCol w="1213227"/>
              </a:tblGrid>
              <a:tr h="272869">
                <a:tc gridSpan="4">
                  <a:txBody>
                    <a:bodyPr/>
                    <a:lstStyle/>
                    <a:p>
                      <a:pPr algn="l" fontAlgn="b"/>
                      <a:r>
                        <a:rPr lang="en-US" sz="1200" u="none" strike="noStrike" dirty="0">
                          <a:effectLst/>
                        </a:rPr>
                        <a:t>KEYENCE, </a:t>
                      </a:r>
                      <a:r>
                        <a:rPr lang="en-US" sz="1200" dirty="0" smtClean="0"/>
                        <a:t>Circle Least Squares Fit Arc, Diameter </a:t>
                      </a:r>
                      <a:r>
                        <a:rPr lang="en-US" sz="1200" u="none" strike="noStrike" dirty="0" smtClean="0">
                          <a:effectLst/>
                        </a:rPr>
                        <a:t>(um) </a:t>
                      </a:r>
                      <a:br>
                        <a:rPr lang="en-US" sz="1200" u="none" strike="noStrike" dirty="0" smtClean="0">
                          <a:effectLst/>
                        </a:rPr>
                      </a:br>
                      <a:r>
                        <a:rPr lang="en-US" sz="1200" u="none" strike="noStrike" dirty="0" smtClean="0">
                          <a:effectLst/>
                        </a:rPr>
                        <a:t>[3 images,</a:t>
                      </a:r>
                      <a:r>
                        <a:rPr lang="en-US" sz="1200" u="none" strike="noStrike" baseline="0" dirty="0" smtClean="0">
                          <a:effectLst/>
                        </a:rPr>
                        <a:t> with 100 sampled arcs each]</a:t>
                      </a:r>
                      <a:br>
                        <a:rPr lang="en-US" sz="1200" u="none" strike="noStrike" baseline="0" dirty="0" smtClean="0">
                          <a:effectLst/>
                        </a:rPr>
                      </a:br>
                      <a:r>
                        <a:rPr lang="en-US" sz="1200" u="none" strike="noStrike" baseline="0" dirty="0" smtClean="0">
                          <a:effectLst/>
                        </a:rPr>
                        <a:t>[300 samples total]</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Arc Size</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r>
                        <a:rPr lang="en-US" sz="1200" dirty="0" smtClean="0">
                          <a:latin typeface="Calibri" panose="020F0502020204030204" pitchFamily="34" charset="0"/>
                          <a:cs typeface="Calibri" panose="020F0502020204030204" pitchFamily="34" charset="0"/>
                        </a:rPr>
                        <a:t>Average RMS Error</a:t>
                      </a:r>
                      <a:endParaRPr lang="en-US" sz="1200" dirty="0">
                        <a:latin typeface="Calibri" panose="020F0502020204030204" pitchFamily="34" charset="0"/>
                        <a:cs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Standard Deviation</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Average </a:t>
                      </a:r>
                      <a:br>
                        <a:rPr lang="en-US" sz="1200" b="0" i="0" u="none" strike="noStrike" dirty="0" smtClean="0">
                          <a:solidFill>
                            <a:srgbClr val="000000"/>
                          </a:solidFill>
                          <a:effectLst/>
                          <a:latin typeface="Calibri" panose="020F0502020204030204" pitchFamily="34" charset="0"/>
                          <a:cs typeface="Calibri" panose="020F0502020204030204" pitchFamily="34" charset="0"/>
                        </a:rPr>
                      </a:br>
                      <a:r>
                        <a:rPr lang="en-US" sz="1200" b="0" i="0" u="none" strike="noStrike" dirty="0" smtClean="0">
                          <a:solidFill>
                            <a:srgbClr val="000000"/>
                          </a:solidFill>
                          <a:effectLst/>
                          <a:latin typeface="Calibri" panose="020F0502020204030204" pitchFamily="34" charset="0"/>
                          <a:cs typeface="Calibri" panose="020F0502020204030204" pitchFamily="34" charset="0"/>
                        </a:rPr>
                        <a:t>Bias from Circle Least Squares Fit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Number of samples needed for +- 0.5 </a:t>
                      </a:r>
                      <a:r>
                        <a:rPr lang="en-US" sz="1200" b="0" i="0" u="none" strike="noStrike" dirty="0" err="1" smtClean="0">
                          <a:solidFill>
                            <a:srgbClr val="000000"/>
                          </a:solidFill>
                          <a:effectLst/>
                          <a:latin typeface="Calibri" panose="020F0502020204030204" pitchFamily="34" charset="0"/>
                          <a:cs typeface="Calibri" panose="020F0502020204030204" pitchFamily="34" charset="0"/>
                        </a:rPr>
                        <a:t>μm</a:t>
                      </a:r>
                      <a:r>
                        <a:rPr lang="en-US" sz="1200" b="0" i="0" u="none" strike="noStrike" dirty="0" smtClean="0">
                          <a:solidFill>
                            <a:srgbClr val="000000"/>
                          </a:solidFill>
                          <a:effectLst/>
                          <a:latin typeface="Calibri" panose="020F0502020204030204" pitchFamily="34" charset="0"/>
                          <a:cs typeface="Calibri" panose="020F0502020204030204" pitchFamily="34" charset="0"/>
                        </a:rPr>
                        <a:t> Standard Error</a:t>
                      </a:r>
                    </a:p>
                  </a:txBody>
                  <a:tcPr marL="7538" marR="7538" marT="7538"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1/2</a:t>
                      </a: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2.04</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3.31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-0.07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44</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1.87</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8.86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-0.49</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314</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1.76</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16.47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-1.44</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1085</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1/5</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1.66</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26.66</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-3.21</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2843</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1/6</a:t>
                      </a: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1.59</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39.20</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-6.10</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6147</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1/7</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1.54</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53.85</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-10.33</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11599</a:t>
                      </a:r>
                    </a:p>
                  </a:txBody>
                  <a:tcPr marL="9525" marR="9525" marT="9525" marB="0" anchor="b">
                    <a:solidFill>
                      <a:schemeClr val="accent1">
                        <a:lumMod val="60000"/>
                        <a:lumOff val="40000"/>
                      </a:schemeClr>
                    </a:solidFill>
                  </a:tcPr>
                </a:tc>
              </a:tr>
              <a:tr h="150756">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1/8</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a:r>
                        <a:rPr lang="en-US" sz="1200" dirty="0" smtClean="0">
                          <a:latin typeface="Calibri" panose="020F0502020204030204" pitchFamily="34" charset="0"/>
                          <a:cs typeface="Calibri" panose="020F0502020204030204" pitchFamily="34" charset="0"/>
                        </a:rPr>
                        <a:t>1.50</a:t>
                      </a:r>
                      <a:endParaRPr lang="en-US" sz="1200" dirty="0">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69.55</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-16.25</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19349</a:t>
                      </a:r>
                    </a:p>
                  </a:txBody>
                  <a:tcPr marL="9525" marR="9525" marT="9525" marB="0" anchor="b">
                    <a:solidFill>
                      <a:schemeClr val="accent1">
                        <a:lumMod val="60000"/>
                        <a:lumOff val="40000"/>
                      </a:schemeClr>
                    </a:solidFill>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6299" t="5053" r="60544" b="70105"/>
          <a:stretch/>
        </p:blipFill>
        <p:spPr>
          <a:xfrm>
            <a:off x="10071267" y="0"/>
            <a:ext cx="2117558" cy="1703672"/>
          </a:xfrm>
          <a:prstGeom prst="rect">
            <a:avLst/>
          </a:prstGeom>
        </p:spPr>
      </p:pic>
      <p:sp>
        <p:nvSpPr>
          <p:cNvPr id="10" name="Content Placeholder 2"/>
          <p:cNvSpPr txBox="1">
            <a:spLocks/>
          </p:cNvSpPr>
          <p:nvPr/>
        </p:nvSpPr>
        <p:spPr bwMode="auto">
          <a:xfrm>
            <a:off x="499871" y="1641908"/>
            <a:ext cx="11369809" cy="2574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Circle Least Squares </a:t>
            </a:r>
            <a:r>
              <a:rPr lang="en-US" sz="2000" dirty="0" smtClean="0"/>
              <a:t>Fit, Arc:</a:t>
            </a:r>
          </a:p>
          <a:p>
            <a:pPr lvl="1"/>
            <a:r>
              <a:rPr lang="en-US" sz="1600" dirty="0" smtClean="0"/>
              <a:t>As arc size decreases, RMS error decreases, which indicates more confident curve fits. </a:t>
            </a:r>
          </a:p>
          <a:p>
            <a:pPr lvl="1"/>
            <a:r>
              <a:rPr lang="en-US" sz="1600" dirty="0" smtClean="0"/>
              <a:t>However, the standard deviation increases as the arc size decreases, indicating reduced accuracy of measurements.</a:t>
            </a:r>
          </a:p>
          <a:p>
            <a:pPr lvl="1"/>
            <a:r>
              <a:rPr lang="en-US" sz="1600" dirty="0" smtClean="0"/>
              <a:t>Also, the bias of diameter </a:t>
            </a:r>
            <a:r>
              <a:rPr lang="en-US" sz="1600" dirty="0"/>
              <a:t>measurements increases as the arc </a:t>
            </a:r>
            <a:r>
              <a:rPr lang="en-US" sz="1600" dirty="0" smtClean="0"/>
              <a:t>size decreases. </a:t>
            </a:r>
            <a:endParaRPr lang="en-US" sz="1600" dirty="0"/>
          </a:p>
          <a:p>
            <a:pPr lvl="1"/>
            <a:r>
              <a:rPr lang="en-US" sz="1600" dirty="0" smtClean="0"/>
              <a:t>The first practical arc size, ¼, would require 1000 measurements to be as accurate at 5 whole circle measurements.</a:t>
            </a:r>
          </a:p>
          <a:p>
            <a:pPr lvl="1"/>
            <a:r>
              <a:rPr lang="en-US" sz="1600" dirty="0" smtClean="0"/>
              <a:t>The graph below shows how the diameter measurement changes due to arc size. The circle perimeter is unrolled to a line, and the diameter calculated by each arc size is plotted at each perimeter point. </a:t>
            </a:r>
          </a:p>
        </p:txBody>
      </p:sp>
      <p:graphicFrame>
        <p:nvGraphicFramePr>
          <p:cNvPr id="11" name="Chart 10"/>
          <p:cNvGraphicFramePr>
            <a:graphicFrameLocks/>
          </p:cNvGraphicFramePr>
          <p:nvPr>
            <p:extLst>
              <p:ext uri="{D42A27DB-BD31-4B8C-83A1-F6EECF244321}">
                <p14:modId xmlns:p14="http://schemas.microsoft.com/office/powerpoint/2010/main" val="3515685667"/>
              </p:ext>
            </p:extLst>
          </p:nvPr>
        </p:nvGraphicFramePr>
        <p:xfrm>
          <a:off x="6066135" y="4215929"/>
          <a:ext cx="6122690" cy="2642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71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(Circle Least Squares </a:t>
            </a:r>
            <a:r>
              <a:rPr lang="en-US" dirty="0" smtClean="0"/>
              <a:t>Fit, Arc)</a:t>
            </a:r>
            <a:endParaRPr lang="en-US" dirty="0"/>
          </a:p>
        </p:txBody>
      </p:sp>
      <p:sp>
        <p:nvSpPr>
          <p:cNvPr id="5" name="Content Placeholder 2"/>
          <p:cNvSpPr txBox="1">
            <a:spLocks/>
          </p:cNvSpPr>
          <p:nvPr/>
        </p:nvSpPr>
        <p:spPr bwMode="auto">
          <a:xfrm>
            <a:off x="499871" y="1641908"/>
            <a:ext cx="11369809" cy="5216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Circle Least Squares </a:t>
            </a:r>
            <a:r>
              <a:rPr lang="en-US" sz="2000" dirty="0" smtClean="0"/>
              <a:t>Fit, Arc:</a:t>
            </a:r>
          </a:p>
          <a:p>
            <a:pPr lvl="1"/>
            <a:r>
              <a:rPr lang="en-US" sz="1600" dirty="0" smtClean="0"/>
              <a:t>Example of fitted circles to an arc. 1/8 arc slices. White + dark grey is the fitted Circle. Red line is the selected arc.</a:t>
            </a:r>
          </a:p>
          <a:p>
            <a:pPr lvl="1"/>
            <a:r>
              <a:rPr lang="en-US" sz="1600" dirty="0" smtClean="0"/>
              <a:t>Arcs on opposite sides of the circle could help constrain the fitted circle, but would require accurate measurements of the movement of the camera from one side to another.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299" t="5053" r="60544" b="70105"/>
          <a:stretch/>
        </p:blipFill>
        <p:spPr>
          <a:xfrm>
            <a:off x="10071267" y="0"/>
            <a:ext cx="2117558" cy="170367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9" y="4572000"/>
            <a:ext cx="2939745" cy="2286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1683" y="4572000"/>
            <a:ext cx="2939745" cy="2286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397" y="4572000"/>
            <a:ext cx="2939745" cy="2286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3111" y="4572000"/>
            <a:ext cx="2939745" cy="2286000"/>
          </a:xfrm>
          <a:prstGeom prst="rect">
            <a:avLst/>
          </a:prstGeom>
        </p:spPr>
      </p:pic>
    </p:spTree>
    <p:extLst>
      <p:ext uri="{BB962C8B-B14F-4D97-AF65-F5344CB8AC3E}">
        <p14:creationId xmlns:p14="http://schemas.microsoft.com/office/powerpoint/2010/main" val="1736627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Optical Comparator</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General Procedure:</a:t>
            </a:r>
          </a:p>
          <a:p>
            <a:r>
              <a:rPr lang="en-US" sz="1600" dirty="0" smtClean="0"/>
              <a:t>1. Place sample on Optical Comparator plate, use backlighting</a:t>
            </a:r>
          </a:p>
          <a:p>
            <a:r>
              <a:rPr lang="en-US" sz="1600" dirty="0" smtClean="0"/>
              <a:t>2. Use the scroll wheels to move the center of the crosshair from </a:t>
            </a:r>
            <a:br>
              <a:rPr lang="en-US" sz="1600" dirty="0" smtClean="0"/>
            </a:br>
            <a:r>
              <a:rPr lang="en-US" sz="1600" dirty="0" smtClean="0"/>
              <a:t>one edge of the sphere to another</a:t>
            </a:r>
          </a:p>
          <a:p>
            <a:r>
              <a:rPr lang="en-US" sz="1600" dirty="0" smtClean="0"/>
              <a:t>3. A digital device will record the distance traveled</a:t>
            </a:r>
          </a:p>
          <a:p>
            <a:r>
              <a:rPr lang="en-US" sz="1600" dirty="0" smtClean="0"/>
              <a:t>4. Vertical and horizontal measurements can be taken</a:t>
            </a:r>
          </a:p>
        </p:txBody>
      </p:sp>
    </p:spTree>
    <p:extLst>
      <p:ext uri="{BB962C8B-B14F-4D97-AF65-F5344CB8AC3E}">
        <p14:creationId xmlns:p14="http://schemas.microsoft.com/office/powerpoint/2010/main" val="197920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Optical Comparator</a:t>
            </a:r>
          </a:p>
        </p:txBody>
      </p:sp>
      <p:graphicFrame>
        <p:nvGraphicFramePr>
          <p:cNvPr id="7" name="Table 6"/>
          <p:cNvGraphicFramePr>
            <a:graphicFrameLocks noGrp="1"/>
          </p:cNvGraphicFramePr>
          <p:nvPr>
            <p:extLst>
              <p:ext uri="{D42A27DB-BD31-4B8C-83A1-F6EECF244321}">
                <p14:modId xmlns:p14="http://schemas.microsoft.com/office/powerpoint/2010/main" val="543822768"/>
              </p:ext>
            </p:extLst>
          </p:nvPr>
        </p:nvGraphicFramePr>
        <p:xfrm>
          <a:off x="344288" y="1118399"/>
          <a:ext cx="8648716" cy="5456292"/>
        </p:xfrm>
        <a:graphic>
          <a:graphicData uri="http://schemas.openxmlformats.org/drawingml/2006/table">
            <a:tbl>
              <a:tblPr>
                <a:tableStyleId>{5C22544A-7EE6-4342-B048-85BDC9FD1C3A}</a:tableStyleId>
              </a:tblPr>
              <a:tblGrid>
                <a:gridCol w="740988"/>
                <a:gridCol w="1018860"/>
                <a:gridCol w="984124"/>
                <a:gridCol w="984124"/>
                <a:gridCol w="984124"/>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8">
                  <a:txBody>
                    <a:bodyPr/>
                    <a:lstStyle/>
                    <a:p>
                      <a:pPr algn="l" fontAlgn="b"/>
                      <a:r>
                        <a:rPr lang="en-US" sz="1200" u="none" strike="noStrike" dirty="0" smtClean="0">
                          <a:effectLst/>
                        </a:rPr>
                        <a:t>Optical Comparator</a:t>
                      </a:r>
                      <a:r>
                        <a:rPr lang="en-US" sz="1200" u="none" strike="noStrike" baseline="0" dirty="0" smtClean="0">
                          <a:effectLst/>
                        </a:rPr>
                        <a:t> </a:t>
                      </a:r>
                      <a:r>
                        <a:rPr lang="en-US" sz="1200" u="none" strike="noStrike" dirty="0" smtClean="0">
                          <a:effectLst/>
                        </a:rPr>
                        <a:t>(um)</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X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Y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X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Y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X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Y 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Average Diameter</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rPr>
                        <a:t>Standard</a:t>
                      </a:r>
                      <a:r>
                        <a:rPr lang="en-US" sz="1200" b="0" i="0" u="none" strike="noStrike" baseline="0" dirty="0" smtClean="0">
                          <a:solidFill>
                            <a:srgbClr val="000000"/>
                          </a:solidFill>
                          <a:effectLst/>
                          <a:latin typeface="Calibri" panose="020F0502020204030204" pitchFamily="34" charset="0"/>
                        </a:rPr>
                        <a:t> Deviation</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1.63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1.41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2.09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1020.5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2.64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2.54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1.52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1008.1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2.17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1.96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4.43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3.30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3.44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2.36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2.39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997.1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3.48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1.77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3.25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3.88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1023.5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1013.5</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1017.1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3.85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1014.7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1.89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1015.8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2.34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4.88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1011.4</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2.37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994.5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2.79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995.0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990.8</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3.18</a:t>
                      </a:r>
                    </a:p>
                  </a:txBody>
                  <a:tcPr marL="9525" marR="9525" marT="9525" marB="0" anchor="b">
                    <a:solidFill>
                      <a:schemeClr val="accent1">
                        <a:lumMod val="60000"/>
                        <a:lumOff val="4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90198154"/>
              </p:ext>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10.17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54505125"/>
              </p:ext>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2.83</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390764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Summary</a:t>
            </a:r>
            <a:endParaRPr lang="en-US" dirty="0"/>
          </a:p>
        </p:txBody>
      </p:sp>
      <p:sp>
        <p:nvSpPr>
          <p:cNvPr id="4" name="Content Placeholder 2"/>
          <p:cNvSpPr txBox="1">
            <a:spLocks/>
          </p:cNvSpPr>
          <p:nvPr/>
        </p:nvSpPr>
        <p:spPr bwMode="auto">
          <a:xfrm>
            <a:off x="499872" y="1661160"/>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25 spheres from one manufacturing lot were selected to be measured. </a:t>
            </a:r>
          </a:p>
          <a:p>
            <a:r>
              <a:rPr lang="en-US" sz="1600" dirty="0" smtClean="0"/>
              <a:t>Each sphere was measured by each method three times. </a:t>
            </a:r>
            <a:endParaRPr lang="en-US" sz="1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070" t="24376" r="11223" b="21190"/>
          <a:stretch/>
        </p:blipFill>
        <p:spPr>
          <a:xfrm rot="16200000">
            <a:off x="7801761" y="2470936"/>
            <a:ext cx="4202129" cy="4572000"/>
          </a:xfrm>
          <a:prstGeom prst="rect">
            <a:avLst/>
          </a:prstGeom>
        </p:spPr>
      </p:pic>
    </p:spTree>
    <p:extLst>
      <p:ext uri="{BB962C8B-B14F-4D97-AF65-F5344CB8AC3E}">
        <p14:creationId xmlns:p14="http://schemas.microsoft.com/office/powerpoint/2010/main" val="3085993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Optical Comparator</a:t>
            </a:r>
            <a:endParaRPr lang="en-US" dirty="0"/>
          </a:p>
        </p:txBody>
      </p:sp>
      <p:sp>
        <p:nvSpPr>
          <p:cNvPr id="5" name="Content Placeholder 2"/>
          <p:cNvSpPr txBox="1">
            <a:spLocks/>
          </p:cNvSpPr>
          <p:nvPr/>
        </p:nvSpPr>
        <p:spPr bwMode="auto">
          <a:xfrm>
            <a:off x="499872" y="1641909"/>
            <a:ext cx="6545454"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Overall, the Comparator has higher deviation in its measurements</a:t>
            </a:r>
          </a:p>
          <a:p>
            <a:r>
              <a:rPr lang="en-US" sz="1600" dirty="0" smtClean="0"/>
              <a:t>Also, compared to the Circle Least Squares Fit, the optical comparator has a bias about </a:t>
            </a:r>
            <a:r>
              <a:rPr lang="en-US" sz="1600" dirty="0"/>
              <a:t>-</a:t>
            </a:r>
            <a:r>
              <a:rPr lang="en-US" sz="1600" dirty="0" smtClean="0"/>
              <a:t>1.132</a:t>
            </a:r>
            <a:r>
              <a:rPr lang="en-US" sz="1600" dirty="0"/>
              <a:t> </a:t>
            </a:r>
            <a:r>
              <a:rPr lang="el-GR" sz="1600" dirty="0"/>
              <a:t>μ</a:t>
            </a:r>
            <a:r>
              <a:rPr lang="en-US" sz="1600" dirty="0" smtClean="0"/>
              <a:t>m when measuring the diameter. </a:t>
            </a:r>
          </a:p>
          <a:p>
            <a:pPr lvl="1"/>
            <a:r>
              <a:rPr lang="en-US" sz="1600" dirty="0" smtClean="0"/>
              <a:t>This is likely due to the operator placing the crosshairs within the edge of the sphere, while the image analysis program on Keyence images can measure just outside the edge of the sphere. </a:t>
            </a:r>
            <a:endParaRPr lang="en-US" sz="1600" dirty="0"/>
          </a:p>
        </p:txBody>
      </p:sp>
    </p:spTree>
    <p:extLst>
      <p:ext uri="{BB962C8B-B14F-4D97-AF65-F5344CB8AC3E}">
        <p14:creationId xmlns:p14="http://schemas.microsoft.com/office/powerpoint/2010/main" val="319697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Anvil Micrometer</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General Procedure:</a:t>
            </a:r>
          </a:p>
          <a:p>
            <a:r>
              <a:rPr lang="en-US" sz="1600" dirty="0" smtClean="0"/>
              <a:t>1. Set up an apparatus similar to the one shown, to ensure the </a:t>
            </a:r>
            <a:br>
              <a:rPr lang="en-US" sz="1600" dirty="0" smtClean="0"/>
            </a:br>
            <a:r>
              <a:rPr lang="en-US" sz="1600" dirty="0" smtClean="0"/>
              <a:t>micrometer has minimal movement between samples, and a similar</a:t>
            </a:r>
            <a:br>
              <a:rPr lang="en-US" sz="1600" dirty="0" smtClean="0"/>
            </a:br>
            <a:r>
              <a:rPr lang="en-US" sz="1600" dirty="0" smtClean="0"/>
              <a:t>portion of the anvil is used for each measurement.</a:t>
            </a:r>
          </a:p>
          <a:p>
            <a:r>
              <a:rPr lang="en-US" sz="1600" dirty="0" smtClean="0"/>
              <a:t>2. Use the dial to squeeze the sphere in between the anvils at a </a:t>
            </a:r>
            <a:br>
              <a:rPr lang="en-US" sz="1600" dirty="0" smtClean="0"/>
            </a:br>
            <a:r>
              <a:rPr lang="en-US" sz="1600" dirty="0" smtClean="0"/>
              <a:t>constant force. </a:t>
            </a:r>
          </a:p>
          <a:p>
            <a:r>
              <a:rPr lang="en-US" sz="1600" dirty="0" smtClean="0"/>
              <a:t>3. Record the digital measurement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28" t="11771" r="19540" b="50631"/>
          <a:stretch/>
        </p:blipFill>
        <p:spPr>
          <a:xfrm>
            <a:off x="6626318" y="2993457"/>
            <a:ext cx="5565682" cy="3862657"/>
          </a:xfrm>
          <a:prstGeom prst="rect">
            <a:avLst/>
          </a:prstGeom>
        </p:spPr>
      </p:pic>
    </p:spTree>
    <p:extLst>
      <p:ext uri="{BB962C8B-B14F-4D97-AF65-F5344CB8AC3E}">
        <p14:creationId xmlns:p14="http://schemas.microsoft.com/office/powerpoint/2010/main" val="266367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Anvil Micrometer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68182236"/>
              </p:ext>
            </p:extLst>
          </p:nvPr>
        </p:nvGraphicFramePr>
        <p:xfrm>
          <a:off x="344288" y="1118399"/>
          <a:ext cx="5661608" cy="5456292"/>
        </p:xfrm>
        <a:graphic>
          <a:graphicData uri="http://schemas.openxmlformats.org/drawingml/2006/table">
            <a:tbl>
              <a:tblPr>
                <a:tableStyleId>{5C22544A-7EE6-4342-B048-85BDC9FD1C3A}</a:tableStyleId>
              </a:tblPr>
              <a:tblGrid>
                <a:gridCol w="740988"/>
                <a:gridCol w="984124"/>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5">
                  <a:txBody>
                    <a:bodyPr/>
                    <a:lstStyle/>
                    <a:p>
                      <a:pPr algn="l" fontAlgn="b"/>
                      <a:r>
                        <a:rPr lang="en-US" sz="1200" u="none" strike="noStrike" dirty="0" smtClean="0">
                          <a:effectLst/>
                        </a:rPr>
                        <a:t>Anvil Micrometer (um)</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panose="020F0502020204030204" pitchFamily="34" charset="0"/>
                        </a:rPr>
                        <a:t>Diameter</a:t>
                      </a:r>
                    </a:p>
                  </a:txBody>
                  <a:tcPr marL="7538" marR="7538" marT="7538"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panose="020F0502020204030204" pitchFamily="34" charset="0"/>
                        </a:rPr>
                        <a:t>Diameter</a:t>
                      </a: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Average Diameter</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rPr>
                        <a:t>Standard Deviation</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1009.00</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2.16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1013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1010.00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2.16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1001.00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2.16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1002.33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1.25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980.67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2.62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978.33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1.70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3.30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980.67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4.71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1003.00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1.63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981.33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2.62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1.70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1001.00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0.00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1005.67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0.94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1001.67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1007.00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rPr>
                        <a:t>0.82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1003.67</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0.94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1009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1004.00</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3.74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989.67</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2.62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998.00</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0.82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991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991.67</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rPr>
                        <a:t>986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rPr>
                        <a:t>986</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rPr>
                        <a:t>984.33</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2.36</a:t>
                      </a:r>
                    </a:p>
                  </a:txBody>
                  <a:tcPr marL="9525" marR="9525" marT="9525" marB="0" anchor="b">
                    <a:solidFill>
                      <a:schemeClr val="accent1">
                        <a:lumMod val="60000"/>
                        <a:lumOff val="4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079681027"/>
              </p:ext>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9.85</a:t>
                      </a:r>
                      <a:r>
                        <a:rPr lang="en-US" baseline="0" dirty="0" smtClean="0"/>
                        <a:t>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24589504"/>
              </p:ext>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2.04</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342403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Anvil Micrometer</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There is less measurement deviation than the Optical Comparator, but more deviation </a:t>
            </a:r>
            <a:br>
              <a:rPr lang="en-US" sz="1600" dirty="0" smtClean="0"/>
            </a:br>
            <a:r>
              <a:rPr lang="en-US" sz="1600" dirty="0" smtClean="0"/>
              <a:t>than the Keyence optical images. </a:t>
            </a:r>
          </a:p>
          <a:p>
            <a:r>
              <a:rPr lang="en-US" sz="1600" dirty="0" smtClean="0"/>
              <a:t>The measurements have a </a:t>
            </a:r>
            <a:r>
              <a:rPr lang="en-US" sz="1600" dirty="0"/>
              <a:t>bias </a:t>
            </a:r>
            <a:r>
              <a:rPr lang="en-US" sz="1600" dirty="0" smtClean="0"/>
              <a:t>11.535 </a:t>
            </a:r>
            <a:r>
              <a:rPr lang="el-GR" sz="1600" dirty="0"/>
              <a:t>μ</a:t>
            </a:r>
            <a:r>
              <a:rPr lang="en-US" sz="1600" dirty="0" smtClean="0"/>
              <a:t>m less than the Keyence Circle least squares fit. </a:t>
            </a:r>
          </a:p>
          <a:p>
            <a:r>
              <a:rPr lang="en-US" sz="1600" dirty="0" smtClean="0"/>
              <a:t>This is due to deformation of the sphere. </a:t>
            </a:r>
          </a:p>
          <a:p>
            <a:r>
              <a:rPr lang="en-US" sz="1600" dirty="0"/>
              <a:t>Hertz contact theory </a:t>
            </a:r>
            <a:r>
              <a:rPr lang="en-US" sz="1600" dirty="0" smtClean="0"/>
              <a:t>can be used to estimate the “expected” deformation, assuming the spheres behave elastically. </a:t>
            </a:r>
          </a:p>
          <a:p>
            <a:r>
              <a:rPr lang="en-US" sz="1600" dirty="0" smtClean="0"/>
              <a:t>However, the exact load exerted by the micrometer is unknown, the spec sheet of the anvil micrometer provides a range from </a:t>
            </a:r>
            <a:r>
              <a:rPr lang="en-US" sz="1600" dirty="0"/>
              <a:t>5-10 </a:t>
            </a:r>
            <a:r>
              <a:rPr lang="en-US" sz="1600" dirty="0" smtClean="0"/>
              <a:t>N. </a:t>
            </a:r>
          </a:p>
          <a:p>
            <a:r>
              <a:rPr lang="en-US" sz="1600" dirty="0" smtClean="0"/>
              <a:t>To determine </a:t>
            </a:r>
            <a:r>
              <a:rPr lang="en-US" sz="1600" dirty="0"/>
              <a:t>the load exerted by </a:t>
            </a:r>
            <a:r>
              <a:rPr lang="en-US" sz="1600" dirty="0" smtClean="0"/>
              <a:t>the </a:t>
            </a:r>
            <a:r>
              <a:rPr lang="en-US" sz="1600" dirty="0"/>
              <a:t>anvil </a:t>
            </a:r>
            <a:r>
              <a:rPr lang="en-US" sz="1600" dirty="0" smtClean="0"/>
              <a:t>micrometer, load </a:t>
            </a:r>
            <a:r>
              <a:rPr lang="en-US" sz="1600" dirty="0"/>
              <a:t>frame tests </a:t>
            </a:r>
            <a:r>
              <a:rPr lang="en-US" sz="1600" dirty="0" smtClean="0"/>
              <a:t>will be performed to load to known loads and measure the impacted area, and generate a trend line. </a:t>
            </a:r>
            <a:endParaRPr lang="en-US" sz="1600" dirty="0"/>
          </a:p>
          <a:p>
            <a:pPr marL="0" indent="0">
              <a:buNone/>
            </a:pPr>
            <a:endParaRPr lang="en-US" sz="1600"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28" t="11771" r="19540" b="50631"/>
          <a:stretch/>
        </p:blipFill>
        <p:spPr>
          <a:xfrm>
            <a:off x="8894940" y="0"/>
            <a:ext cx="3293885" cy="2286000"/>
          </a:xfrm>
          <a:prstGeom prst="rect">
            <a:avLst/>
          </a:prstGeom>
        </p:spPr>
      </p:pic>
    </p:spTree>
    <p:extLst>
      <p:ext uri="{BB962C8B-B14F-4D97-AF65-F5344CB8AC3E}">
        <p14:creationId xmlns:p14="http://schemas.microsoft.com/office/powerpoint/2010/main" val="1021382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Load Frame Tests</a:t>
            </a:r>
            <a:endParaRPr lang="en-US" dirty="0"/>
          </a:p>
        </p:txBody>
      </p:sp>
      <p:sp>
        <p:nvSpPr>
          <p:cNvPr id="5" name="Content Placeholder 2"/>
          <p:cNvSpPr txBox="1">
            <a:spLocks/>
          </p:cNvSpPr>
          <p:nvPr/>
        </p:nvSpPr>
        <p:spPr bwMode="auto">
          <a:xfrm>
            <a:off x="370513" y="1176511"/>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General Procedure:</a:t>
            </a:r>
          </a:p>
          <a:p>
            <a:pPr>
              <a:spcBef>
                <a:spcPts val="0"/>
              </a:spcBef>
            </a:pPr>
            <a:r>
              <a:rPr lang="en-US" sz="1600" dirty="0" smtClean="0"/>
              <a:t>1. Place a sphere in between 2 stiff platens. </a:t>
            </a:r>
          </a:p>
          <a:p>
            <a:pPr>
              <a:spcBef>
                <a:spcPts val="0"/>
              </a:spcBef>
            </a:pPr>
            <a:r>
              <a:rPr lang="en-US" sz="1600" dirty="0" smtClean="0"/>
              <a:t>2. Program the load frame to slowly load the sphere until a defined load is reached. </a:t>
            </a:r>
          </a:p>
          <a:p>
            <a:pPr>
              <a:spcBef>
                <a:spcPts val="0"/>
              </a:spcBef>
            </a:pPr>
            <a:r>
              <a:rPr lang="en-US" sz="1600" dirty="0" smtClean="0"/>
              <a:t>3. Load intervals of 1 to 15 </a:t>
            </a:r>
            <a:r>
              <a:rPr lang="en-US" sz="1600" dirty="0" err="1"/>
              <a:t>N</a:t>
            </a:r>
            <a:r>
              <a:rPr lang="en-US" sz="1600" dirty="0" err="1" smtClean="0"/>
              <a:t>ewtons</a:t>
            </a:r>
            <a:r>
              <a:rPr lang="en-US" sz="1600" dirty="0" smtClean="0"/>
              <a:t> were used.  </a:t>
            </a:r>
          </a:p>
          <a:p>
            <a:pPr>
              <a:spcBef>
                <a:spcPts val="0"/>
              </a:spcBef>
            </a:pPr>
            <a:r>
              <a:rPr lang="en-US" sz="1600" dirty="0" smtClean="0"/>
              <a:t>4. Use the Keyence Optical microscope to observe and measure the diameter of the flattened portion of the sphere.</a:t>
            </a:r>
          </a:p>
          <a:p>
            <a:pPr>
              <a:spcBef>
                <a:spcPts val="0"/>
              </a:spcBef>
            </a:pPr>
            <a:endParaRPr lang="en-US" sz="1600" dirty="0"/>
          </a:p>
          <a:p>
            <a:pPr>
              <a:spcBef>
                <a:spcPts val="0"/>
              </a:spcBef>
            </a:pPr>
            <a:r>
              <a:rPr lang="en-US" sz="1600" dirty="0" smtClean="0"/>
              <a:t>Sample images for loads 5,8,10,12,15 are shown below.</a:t>
            </a:r>
          </a:p>
          <a:p>
            <a:pPr>
              <a:spcBef>
                <a:spcPts val="0"/>
              </a:spcBef>
            </a:pPr>
            <a:r>
              <a:rPr lang="en-US" sz="1600" dirty="0" smtClean="0"/>
              <a:t>In addition, images of anvil micrometer loaded spheres were obtained.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9200"/>
            <a:ext cx="2438400" cy="1828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 y="3200400"/>
            <a:ext cx="2438400"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0425" y="5029200"/>
            <a:ext cx="2438400" cy="1828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9631" y="3200400"/>
            <a:ext cx="2438400" cy="1828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212" y="5029200"/>
            <a:ext cx="2438400" cy="1828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4418" y="3200400"/>
            <a:ext cx="2438400" cy="18288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2818" y="5029200"/>
            <a:ext cx="2438400" cy="1828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2024" y="3200400"/>
            <a:ext cx="2438400" cy="18288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6415" y="3200400"/>
            <a:ext cx="2438400" cy="182880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7606" y="5029200"/>
            <a:ext cx="2438400" cy="1828800"/>
          </a:xfrm>
          <a:prstGeom prst="rect">
            <a:avLst/>
          </a:prstGeom>
        </p:spPr>
      </p:pic>
    </p:spTree>
    <p:extLst>
      <p:ext uri="{BB962C8B-B14F-4D97-AF65-F5344CB8AC3E}">
        <p14:creationId xmlns:p14="http://schemas.microsoft.com/office/powerpoint/2010/main" val="1209148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Load Frame Tests</a:t>
            </a:r>
            <a:endParaRPr lang="en-US" dirty="0"/>
          </a:p>
        </p:txBody>
      </p:sp>
      <p:sp>
        <p:nvSpPr>
          <p:cNvPr id="5" name="Content Placeholder 2"/>
          <p:cNvSpPr txBox="1">
            <a:spLocks/>
          </p:cNvSpPr>
          <p:nvPr/>
        </p:nvSpPr>
        <p:spPr bwMode="auto">
          <a:xfrm>
            <a:off x="370513" y="1176511"/>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r>
              <a:rPr lang="en-US" sz="1600" dirty="0" smtClean="0"/>
              <a:t>All load frame spheres had 2 flattened portions, due to being compressed by 2 platens. However, one side is significantly more reflective, more shiny than the other side, which indicates one of the platens was smoother than the other. </a:t>
            </a:r>
          </a:p>
          <a:p>
            <a:r>
              <a:rPr lang="en-US" sz="1600" dirty="0" smtClean="0"/>
              <a:t>Finding the flattened portion for loads smaller than 5 N was difficult, due to the difficulty of distinguishing between the loaded area, and areas flattened by other causes. Therefore, loads smaller than 5 N were not included. </a:t>
            </a:r>
          </a:p>
          <a:p>
            <a:r>
              <a:rPr lang="en-US" sz="1600" dirty="0" smtClean="0"/>
              <a:t>Due to the presence of the flattened areas, plastic deformation has occurred, and elastic Hertz contact theory cannot be used. </a:t>
            </a:r>
          </a:p>
          <a:p>
            <a:r>
              <a:rPr lang="en-US" sz="1600" dirty="0" smtClean="0"/>
              <a:t>However, the load exerted by the anvil micrometer can still be estimated.</a:t>
            </a:r>
          </a:p>
          <a:p>
            <a:endParaRPr lang="en-US" sz="1600" dirty="0" smtClean="0"/>
          </a:p>
        </p:txBody>
      </p:sp>
      <p:graphicFrame>
        <p:nvGraphicFramePr>
          <p:cNvPr id="15" name="Chart 14"/>
          <p:cNvGraphicFramePr>
            <a:graphicFrameLocks/>
          </p:cNvGraphicFramePr>
          <p:nvPr>
            <p:extLst>
              <p:ext uri="{D42A27DB-BD31-4B8C-83A1-F6EECF244321}">
                <p14:modId xmlns:p14="http://schemas.microsoft.com/office/powerpoint/2010/main" val="1143775030"/>
              </p:ext>
            </p:extLst>
          </p:nvPr>
        </p:nvGraphicFramePr>
        <p:xfrm>
          <a:off x="6323798" y="3696100"/>
          <a:ext cx="5865027" cy="31618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a:graphicFrameLocks/>
          </p:cNvGraphicFramePr>
          <p:nvPr>
            <p:extLst>
              <p:ext uri="{D42A27DB-BD31-4B8C-83A1-F6EECF244321}">
                <p14:modId xmlns:p14="http://schemas.microsoft.com/office/powerpoint/2010/main" val="3156686984"/>
              </p:ext>
            </p:extLst>
          </p:nvPr>
        </p:nvGraphicFramePr>
        <p:xfrm>
          <a:off x="0" y="3696101"/>
          <a:ext cx="3493972" cy="31618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4134950798"/>
              </p:ext>
            </p:extLst>
          </p:nvPr>
        </p:nvGraphicFramePr>
        <p:xfrm>
          <a:off x="3615170" y="3696101"/>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Anvil Micrometer</a:t>
                      </a:r>
                      <a:r>
                        <a:rPr lang="en-US" baseline="0" dirty="0" smtClean="0"/>
                        <a:t> Mark Diameter</a:t>
                      </a:r>
                      <a:r>
                        <a:rPr lang="en-US" baseline="0" dirty="0"/>
                        <a:t> </a:t>
                      </a:r>
                      <a:r>
                        <a:rPr lang="en-US" baseline="0" dirty="0" smtClean="0"/>
                        <a:t>Average</a:t>
                      </a:r>
                      <a:endParaRPr lang="en-US" dirty="0" smtClean="0"/>
                    </a:p>
                  </a:txBody>
                  <a:tcPr/>
                </a:tc>
              </a:tr>
              <a:tr h="370840">
                <a:tc>
                  <a:txBody>
                    <a:bodyPr/>
                    <a:lstStyle/>
                    <a:p>
                      <a:r>
                        <a:rPr lang="en-US" baseline="0" dirty="0" smtClean="0"/>
                        <a:t>167.13 </a:t>
                      </a:r>
                      <a:r>
                        <a:rPr lang="el-GR" dirty="0" smtClean="0"/>
                        <a:t>μ</a:t>
                      </a:r>
                      <a:r>
                        <a:rPr lang="en-US" dirty="0" smtClean="0"/>
                        <a:t>m</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4273765448"/>
              </p:ext>
            </p:extLst>
          </p:nvPr>
        </p:nvGraphicFramePr>
        <p:xfrm>
          <a:off x="3615170" y="5010127"/>
          <a:ext cx="2708628" cy="1559560"/>
        </p:xfrm>
        <a:graphic>
          <a:graphicData uri="http://schemas.openxmlformats.org/drawingml/2006/table">
            <a:tbl>
              <a:tblPr firstRow="1" bandRow="1">
                <a:tableStyleId>{5C22544A-7EE6-4342-B048-85BDC9FD1C3A}</a:tableStyleId>
              </a:tblPr>
              <a:tblGrid>
                <a:gridCol w="2708628"/>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Anvil Micrometer</a:t>
                      </a:r>
                      <a:r>
                        <a:rPr lang="en-US" baseline="0" dirty="0" smtClean="0"/>
                        <a:t> Estimated Load (From Linear Trend Line Equation)</a:t>
                      </a:r>
                      <a:endParaRPr lang="en-US" dirty="0" smtClean="0"/>
                    </a:p>
                  </a:txBody>
                  <a:tcPr/>
                </a:tc>
              </a:tr>
              <a:tr h="370840">
                <a:tc>
                  <a:txBody>
                    <a:bodyPr/>
                    <a:lstStyle/>
                    <a:p>
                      <a:r>
                        <a:rPr lang="en-US" baseline="0" dirty="0" smtClean="0"/>
                        <a:t>7.45 N</a:t>
                      </a:r>
                      <a:endParaRPr lang="en-US" dirty="0"/>
                    </a:p>
                  </a:txBody>
                  <a:tcPr/>
                </a:tc>
              </a:tr>
            </a:tbl>
          </a:graphicData>
        </a:graphic>
      </p:graphicFrame>
    </p:spTree>
    <p:extLst>
      <p:ext uri="{BB962C8B-B14F-4D97-AF65-F5344CB8AC3E}">
        <p14:creationId xmlns:p14="http://schemas.microsoft.com/office/powerpoint/2010/main" val="36800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Load Frame Tests</a:t>
            </a:r>
            <a:endParaRPr lang="en-US" dirty="0"/>
          </a:p>
        </p:txBody>
      </p:sp>
      <p:sp>
        <p:nvSpPr>
          <p:cNvPr id="5" name="Content Placeholder 2"/>
          <p:cNvSpPr txBox="1">
            <a:spLocks/>
          </p:cNvSpPr>
          <p:nvPr/>
        </p:nvSpPr>
        <p:spPr bwMode="auto">
          <a:xfrm>
            <a:off x="370513" y="1176511"/>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r>
              <a:rPr lang="en-US" sz="1600" dirty="0" smtClean="0"/>
              <a:t>The intercept of the trend line is not at zero as expected. This is likely due to a non-linear trend in the beginning that was not captured.  </a:t>
            </a:r>
          </a:p>
          <a:p>
            <a:r>
              <a:rPr lang="en-US" sz="1600" dirty="0" smtClean="0"/>
              <a:t>If the diameter measurement is converted to a depth measurement, as shown below, the intercept is much closer to zero.</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7333"/>
          <a:stretch/>
        </p:blipFill>
        <p:spPr>
          <a:xfrm>
            <a:off x="5330825" y="5303520"/>
            <a:ext cx="6858000" cy="1554480"/>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2672032530"/>
              </p:ext>
            </p:extLst>
          </p:nvPr>
        </p:nvGraphicFramePr>
        <p:xfrm>
          <a:off x="0" y="3619326"/>
          <a:ext cx="5400676" cy="3209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32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Load Frame Tests</a:t>
            </a:r>
            <a:endParaRPr lang="en-US" dirty="0"/>
          </a:p>
        </p:txBody>
      </p:sp>
      <p:sp>
        <p:nvSpPr>
          <p:cNvPr id="5" name="Content Placeholder 2"/>
          <p:cNvSpPr txBox="1">
            <a:spLocks/>
          </p:cNvSpPr>
          <p:nvPr/>
        </p:nvSpPr>
        <p:spPr bwMode="auto">
          <a:xfrm>
            <a:off x="370513" y="1176511"/>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r>
              <a:rPr lang="en-US" sz="1600" dirty="0" smtClean="0"/>
              <a:t>However, this trend line implies a depth of about 14.24 </a:t>
            </a:r>
            <a:r>
              <a:rPr lang="el-GR" sz="1600" dirty="0"/>
              <a:t>μ</a:t>
            </a:r>
            <a:r>
              <a:rPr lang="en-US" sz="1600" dirty="0"/>
              <a:t>m </a:t>
            </a:r>
            <a:r>
              <a:rPr lang="en-US" sz="1600" dirty="0" smtClean="0"/>
              <a:t>when the micrometer load of 7.45 N is applied, when both sides of the sphere are accounted for. But the bias in the measurements is only </a:t>
            </a:r>
            <a:r>
              <a:rPr lang="en-US" sz="1600" dirty="0"/>
              <a:t>11.535 </a:t>
            </a:r>
            <a:r>
              <a:rPr lang="el-GR" sz="1600" dirty="0"/>
              <a:t>μ</a:t>
            </a:r>
            <a:r>
              <a:rPr lang="en-US" sz="1600" dirty="0" smtClean="0"/>
              <a:t>m. </a:t>
            </a:r>
          </a:p>
          <a:p>
            <a:r>
              <a:rPr lang="en-US" sz="1600" dirty="0" smtClean="0"/>
              <a:t>This implies there is some pile up of material as it is compressed. In order to measure this pile up behavior, displacement of the load frame needs to be measured, and the compliance of the load frame needs to be accounted for.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0982"/>
          <a:stretch/>
        </p:blipFill>
        <p:spPr>
          <a:xfrm>
            <a:off x="-1" y="4543125"/>
            <a:ext cx="12172320" cy="2314876"/>
          </a:xfrm>
          <a:prstGeom prst="rect">
            <a:avLst/>
          </a:prstGeom>
        </p:spPr>
      </p:pic>
    </p:spTree>
    <p:extLst>
      <p:ext uri="{BB962C8B-B14F-4D97-AF65-F5344CB8AC3E}">
        <p14:creationId xmlns:p14="http://schemas.microsoft.com/office/powerpoint/2010/main" val="253644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Mass and Density. </a:t>
            </a:r>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General Procedure:</a:t>
                </a:r>
              </a:p>
              <a:p>
                <a:r>
                  <a:rPr lang="en-US" sz="1600" dirty="0"/>
                  <a:t>1. Place sample on </a:t>
                </a:r>
                <a:r>
                  <a:rPr lang="en-US" sz="1600" dirty="0" smtClean="0"/>
                  <a:t>a high precision scale, capable of getting 4 significant digits</a:t>
                </a:r>
              </a:p>
              <a:p>
                <a:pPr lvl="1"/>
                <a:r>
                  <a:rPr lang="en-US" sz="1200" dirty="0" smtClean="0"/>
                  <a:t>For the spheres, a precision to 0.001 mg was required. </a:t>
                </a:r>
                <a:endParaRPr lang="en-US" sz="1200" dirty="0"/>
              </a:p>
              <a:p>
                <a:r>
                  <a:rPr lang="en-US" sz="1600" dirty="0"/>
                  <a:t>2. </a:t>
                </a:r>
                <a:r>
                  <a:rPr lang="en-US" sz="1600" dirty="0" smtClean="0"/>
                  <a:t>Determine the mass of the sphere.</a:t>
                </a:r>
                <a:endParaRPr lang="en-US" sz="1600" dirty="0"/>
              </a:p>
              <a:p>
                <a:r>
                  <a:rPr lang="en-US" sz="1600" dirty="0"/>
                  <a:t>3. </a:t>
                </a:r>
                <a:r>
                  <a:rPr lang="en-US" sz="1600" dirty="0" smtClean="0"/>
                  <a:t>Using a </a:t>
                </a:r>
                <a:r>
                  <a:rPr lang="en-US" sz="1600" dirty="0" err="1" smtClean="0"/>
                  <a:t>Pychometer</a:t>
                </a:r>
                <a:r>
                  <a:rPr lang="en-US" sz="1600" dirty="0" smtClean="0"/>
                  <a:t>, obtain the density of the sphere.</a:t>
                </a:r>
                <a:endParaRPr lang="en-US" sz="1600" dirty="0"/>
              </a:p>
              <a:p>
                <a:r>
                  <a:rPr lang="en-US" sz="1600" dirty="0"/>
                  <a:t>4. U</a:t>
                </a:r>
                <a:r>
                  <a:rPr lang="en-US" sz="1600" dirty="0" smtClean="0"/>
                  <a:t>sing the equation of a sphere, convert the mass and density measurements into a diameter measurement.</a:t>
                </a:r>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𝐷𝑖𝑎𝑚𝑒𝑡𝑒𝑟</m:t>
                      </m:r>
                      <m:r>
                        <a:rPr lang="en-US" sz="1600" i="1">
                          <a:latin typeface="Cambria Math" panose="02040503050406030204" pitchFamily="18" charset="0"/>
                        </a:rPr>
                        <m:t>=2∗</m:t>
                      </m:r>
                      <m:sSup>
                        <m:sSupPr>
                          <m:ctrlPr>
                            <a:rPr lang="en-US" sz="1600" b="0" i="1" smtClean="0">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𝑚𝑎𝑠𝑠</m:t>
                                  </m:r>
                                </m:num>
                                <m:den>
                                  <m:r>
                                    <a:rPr lang="en-US" sz="1600" b="0" i="1" smtClean="0">
                                      <a:latin typeface="Cambria Math" panose="02040503050406030204" pitchFamily="18" charset="0"/>
                                      <a:ea typeface="Cambria Math" panose="02040503050406030204" pitchFamily="18" charset="0"/>
                                    </a:rPr>
                                    <m:t>4∗</m:t>
                                  </m:r>
                                  <m:r>
                                    <a:rPr lang="en-US" sz="1600" i="1">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𝑑𝑒𝑛𝑠𝑖𝑡𝑦</m:t>
                                  </m:r>
                                </m:den>
                              </m:f>
                            </m:e>
                          </m:d>
                        </m:e>
                        <m:sup>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
                                <a:rPr lang="en-US" sz="1600" b="0" i="1" smtClean="0">
                                  <a:latin typeface="Cambria Math" panose="02040503050406030204" pitchFamily="18" charset="0"/>
                                  <a:ea typeface="Cambria Math" panose="02040503050406030204" pitchFamily="18" charset="0"/>
                                </a:rPr>
                                <m:t>3</m:t>
                              </m:r>
                            </m:den>
                          </m:f>
                        </m:sup>
                      </m:sSup>
                    </m:oMath>
                  </m:oMathPara>
                </a14:m>
                <a:endParaRPr lang="en-US" sz="1600" dirty="0"/>
              </a:p>
              <a:p>
                <a:endParaRPr lang="en-US" sz="1600" dirty="0" smtClean="0"/>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499871" y="1641909"/>
                <a:ext cx="11369809" cy="4047778"/>
              </a:xfrm>
              <a:prstGeom prst="rect">
                <a:avLst/>
              </a:prstGeom>
              <a:blipFill rotWithShape="0">
                <a:blip r:embed="rId2"/>
                <a:stretch>
                  <a:fillRect l="-214" t="-1054"/>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73698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Mass Measurements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35726896"/>
              </p:ext>
            </p:extLst>
          </p:nvPr>
        </p:nvGraphicFramePr>
        <p:xfrm>
          <a:off x="344288" y="1118399"/>
          <a:ext cx="8648716" cy="5456292"/>
        </p:xfrm>
        <a:graphic>
          <a:graphicData uri="http://schemas.openxmlformats.org/drawingml/2006/table">
            <a:tbl>
              <a:tblPr>
                <a:tableStyleId>{5C22544A-7EE6-4342-B048-85BDC9FD1C3A}</a:tableStyleId>
              </a:tblPr>
              <a:tblGrid>
                <a:gridCol w="740988"/>
                <a:gridCol w="1018860"/>
                <a:gridCol w="984124"/>
                <a:gridCol w="984124"/>
                <a:gridCol w="984124"/>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8">
                  <a:txBody>
                    <a:bodyPr/>
                    <a:lstStyle/>
                    <a:p>
                      <a:pPr algn="l" fontAlgn="b"/>
                      <a:r>
                        <a:rPr lang="en-US" sz="1200" u="none" strike="noStrike" dirty="0" smtClean="0">
                          <a:effectLst/>
                        </a:rPr>
                        <a:t>Mass Measurements (Assuming 2700 kg/m^2 density)</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Mass (mg)</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Mass (mg)</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Mass (mg)</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panose="020F0502020204030204" pitchFamily="34" charset="0"/>
                          <a:cs typeface="Calibri" panose="020F0502020204030204" pitchFamily="34" charset="0"/>
                        </a:rPr>
                        <a:t>Diameter (</a:t>
                      </a:r>
                      <a:r>
                        <a:rPr lang="el-GR" sz="1200" dirty="0" smtClean="0">
                          <a:latin typeface="Calibri" panose="020F0502020204030204" pitchFamily="34" charset="0"/>
                          <a:cs typeface="Calibri" panose="020F0502020204030204" pitchFamily="34" charset="0"/>
                        </a:rPr>
                        <a:t>μ</a:t>
                      </a:r>
                      <a:r>
                        <a:rPr lang="en-US" sz="1200" dirty="0" smtClean="0">
                          <a:latin typeface="Calibri" panose="020F0502020204030204" pitchFamily="34" charset="0"/>
                          <a:cs typeface="Calibri" panose="020F0502020204030204" pitchFamily="34" charset="0"/>
                        </a:rPr>
                        <a:t>m</a:t>
                      </a:r>
                      <a:r>
                        <a:rPr lang="en-US" sz="1200" b="0" i="0" u="none" strike="noStrike" dirty="0" smtClean="0">
                          <a:solidFill>
                            <a:srgbClr val="000000"/>
                          </a:solidFill>
                          <a:effectLst/>
                          <a:latin typeface="Calibri" panose="020F0502020204030204" pitchFamily="34" charset="0"/>
                          <a:cs typeface="Calibri" panose="020F0502020204030204" pitchFamily="34" charset="0"/>
                        </a:rPr>
                        <a:t>)</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Diameter (</a:t>
                      </a:r>
                      <a:r>
                        <a:rPr lang="el-GR" sz="1200" dirty="0" smtClean="0">
                          <a:latin typeface="Calibri" panose="020F0502020204030204" pitchFamily="34" charset="0"/>
                          <a:cs typeface="Calibri" panose="020F0502020204030204" pitchFamily="34" charset="0"/>
                        </a:rPr>
                        <a:t>μ</a:t>
                      </a:r>
                      <a:r>
                        <a:rPr lang="en-US" sz="1200" dirty="0" smtClean="0">
                          <a:latin typeface="Calibri" panose="020F0502020204030204" pitchFamily="34" charset="0"/>
                          <a:cs typeface="Calibri" panose="020F0502020204030204" pitchFamily="34" charset="0"/>
                        </a:rPr>
                        <a:t>m)</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Diameter (</a:t>
                      </a:r>
                      <a:r>
                        <a:rPr lang="el-GR" sz="1200" dirty="0" smtClean="0">
                          <a:latin typeface="Calibri" panose="020F0502020204030204" pitchFamily="34" charset="0"/>
                          <a:cs typeface="Calibri" panose="020F0502020204030204" pitchFamily="34" charset="0"/>
                        </a:rPr>
                        <a:t>μ</a:t>
                      </a:r>
                      <a:r>
                        <a:rPr lang="en-US" sz="1200" dirty="0" smtClean="0">
                          <a:latin typeface="Calibri" panose="020F0502020204030204" pitchFamily="34" charset="0"/>
                          <a:cs typeface="Calibri" panose="020F0502020204030204" pitchFamily="34" charset="0"/>
                        </a:rPr>
                        <a:t>m)</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Average Diameter (</a:t>
                      </a:r>
                      <a:r>
                        <a:rPr lang="el-GR" sz="1200" dirty="0" smtClean="0">
                          <a:latin typeface="Calibri" panose="020F0502020204030204" pitchFamily="34" charset="0"/>
                          <a:cs typeface="Calibri" panose="020F0502020204030204" pitchFamily="34" charset="0"/>
                        </a:rPr>
                        <a:t>μ</a:t>
                      </a:r>
                      <a:r>
                        <a:rPr lang="en-US" sz="1200" dirty="0" smtClean="0">
                          <a:latin typeface="Calibri" panose="020F0502020204030204" pitchFamily="34" charset="0"/>
                          <a:cs typeface="Calibri" panose="020F0502020204030204" pitchFamily="34" charset="0"/>
                        </a:rPr>
                        <a:t>m)</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cs typeface="Calibri" panose="020F0502020204030204" pitchFamily="34" charset="0"/>
                        </a:rPr>
                        <a:t>Standard</a:t>
                      </a:r>
                      <a:r>
                        <a:rPr lang="en-US" sz="1200" b="0" i="0" u="none" strike="noStrike" baseline="0" dirty="0" smtClean="0">
                          <a:solidFill>
                            <a:srgbClr val="000000"/>
                          </a:solidFill>
                          <a:effectLst/>
                          <a:latin typeface="Calibri" panose="020F0502020204030204" pitchFamily="34" charset="0"/>
                          <a:cs typeface="Calibri" panose="020F0502020204030204" pitchFamily="34" charset="0"/>
                        </a:rPr>
                        <a:t> Deviation</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1.504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1019.94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1020.32</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0.38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1.489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1017.44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1016.53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0.65</a:t>
                      </a:r>
                    </a:p>
                  </a:txBody>
                  <a:tcPr marL="9525" marR="9525" marT="9525" marB="0" anchor="b">
                    <a:solidFill>
                      <a:schemeClr val="accent1">
                        <a:lumMod val="60000"/>
                        <a:lumOff val="40000"/>
                      </a:schemeClr>
                    </a:solidFill>
                  </a:tcPr>
                </a:tc>
              </a:tr>
              <a:tr h="160687">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1.489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1017.44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1017.14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0.21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1.510</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1.501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1022.21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1020.17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1021.53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1021.30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0.85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1.500</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1.505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1019.94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1021.08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1020.62</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0.49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1.474</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1.463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1011.49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1012.41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1012.64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1017.44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1016.84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1013.79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1013.10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1014.25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1013.71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0.47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1.390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1.392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995.33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994.38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994.85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994.85</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0.39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1.373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1.368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990.55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990.31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989.10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989.98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0.63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1002.89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1002.42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1001.48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1002.26</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0.59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1.384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1.383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992.94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990.07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992.70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991.90</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1.483</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1015.85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1014.02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1016.08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1015.31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0.92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1.398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1.400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1.398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996.28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996.76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996.28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996.44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0.22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1.419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1.418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1001.48</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1001.24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1001.01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1001.24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0.19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1015.39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1015.85</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1014.47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1015.24</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0.57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1.494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1018.58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1018.58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1018.35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1018.51</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0.11</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1015.39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1014.93</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1014.93</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0.37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1.504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1.499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1019.72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1019.72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1020.09</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0.53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1016.76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1014.70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1015.85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1015.77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0.84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1.476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1013.56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1014.47</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1014.17</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0.43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1.419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1001.95</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1001.24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1003.36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1002.18</a:t>
                      </a:r>
                    </a:p>
                  </a:txBody>
                  <a:tcPr marL="9525" marR="9525" marT="9525" marB="0" anchor="b">
                    <a:solidFill>
                      <a:schemeClr val="accent1">
                        <a:lumMod val="60000"/>
                        <a:lumOff val="40000"/>
                      </a:schemeClr>
                    </a:solidFill>
                  </a:tcPr>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0.88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1.467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1.462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1.466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1012.41</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1011.26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1012.18</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1011.95</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0.50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1.430</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1.426</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1.429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1003.82</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1002.89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1003.59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1003.43</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0.40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1.389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1.382</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1.393</a:t>
                      </a:r>
                    </a:p>
                  </a:txBody>
                  <a:tcPr marL="9525" marR="9525" marT="9525" marB="0" anchor="b"/>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994.14</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992.47</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995.09</a:t>
                      </a:r>
                    </a:p>
                  </a:txBody>
                  <a:tcPr marL="9525" marR="9525" marT="9525" marB="0" anchor="b"/>
                </a:tc>
                <a:tc>
                  <a:txBody>
                    <a:bodyPr/>
                    <a:lstStyle/>
                    <a:p>
                      <a:pPr algn="r" fontAlgn="b"/>
                      <a:r>
                        <a:rPr lang="en-US" sz="1200" b="0" i="0" u="none" strike="noStrike">
                          <a:solidFill>
                            <a:srgbClr val="000000"/>
                          </a:solidFill>
                          <a:effectLst/>
                          <a:latin typeface="Calibri" panose="020F0502020204030204" pitchFamily="34" charset="0"/>
                          <a:cs typeface="Calibri" panose="020F0502020204030204" pitchFamily="34" charset="0"/>
                        </a:rPr>
                        <a:t>993.90</a:t>
                      </a:r>
                    </a:p>
                  </a:txBody>
                  <a:tcPr marL="9525" marR="9525" marT="9525" marB="0" anchor="b">
                    <a:solidFill>
                      <a:schemeClr val="accent1">
                        <a:lumMod val="60000"/>
                        <a:lumOff val="40000"/>
                      </a:schemeClr>
                    </a:solidFill>
                  </a:tcPr>
                </a:tc>
                <a:tc>
                  <a:txBody>
                    <a:bodyPr/>
                    <a:lstStyle/>
                    <a:p>
                      <a:pPr algn="r" fontAlgn="b"/>
                      <a:r>
                        <a:rPr lang="en-US" sz="1200" b="0" i="0" u="none" strike="noStrike" dirty="0">
                          <a:solidFill>
                            <a:srgbClr val="000000"/>
                          </a:solidFill>
                          <a:effectLst/>
                          <a:latin typeface="Calibri" panose="020F0502020204030204" pitchFamily="34" charset="0"/>
                          <a:cs typeface="Calibri" panose="020F0502020204030204" pitchFamily="34" charset="0"/>
                        </a:rPr>
                        <a:t>1.09</a:t>
                      </a:r>
                    </a:p>
                  </a:txBody>
                  <a:tcPr marL="9525" marR="9525" marT="9525" marB="0" anchor="b">
                    <a:solidFill>
                      <a:schemeClr val="accent1">
                        <a:lumMod val="60000"/>
                        <a:lumOff val="4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39725678"/>
              </p:ext>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9.91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75733578"/>
              </p:ext>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0.65</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90918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Summary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71611"/>
              </p:ext>
            </p:extLst>
          </p:nvPr>
        </p:nvGraphicFramePr>
        <p:xfrm>
          <a:off x="858269" y="998220"/>
          <a:ext cx="10472287" cy="5135880"/>
        </p:xfrm>
        <a:graphic>
          <a:graphicData uri="http://schemas.openxmlformats.org/drawingml/2006/table">
            <a:tbl>
              <a:tblPr firstRow="1" bandRow="1">
                <a:tableStyleId>{5C22544A-7EE6-4342-B048-85BDC9FD1C3A}</a:tableStyleId>
              </a:tblPr>
              <a:tblGrid>
                <a:gridCol w="2199229"/>
                <a:gridCol w="2757686"/>
                <a:gridCol w="2757686"/>
                <a:gridCol w="2757686"/>
              </a:tblGrid>
              <a:tr h="866274">
                <a:tc>
                  <a:txBody>
                    <a:bodyPr/>
                    <a:lstStyle/>
                    <a:p>
                      <a:r>
                        <a:rPr lang="en-US" dirty="0" smtClean="0"/>
                        <a:t>Method</a:t>
                      </a:r>
                      <a:endParaRPr lang="en-US" dirty="0"/>
                    </a:p>
                  </a:txBody>
                  <a:tcPr/>
                </a:tc>
                <a:tc>
                  <a:txBody>
                    <a:bodyPr/>
                    <a:lstStyle/>
                    <a:p>
                      <a:r>
                        <a:rPr lang="en-US" dirty="0" smtClean="0"/>
                        <a:t>Average Standard Deviation</a:t>
                      </a:r>
                      <a:endParaRPr lang="en-US" dirty="0"/>
                    </a:p>
                  </a:txBody>
                  <a:tcPr/>
                </a:tc>
                <a:tc>
                  <a:txBody>
                    <a:bodyPr/>
                    <a:lstStyle/>
                    <a:p>
                      <a:r>
                        <a:rPr lang="en-US" dirty="0" smtClean="0"/>
                        <a:t>Number</a:t>
                      </a:r>
                      <a:r>
                        <a:rPr lang="en-US" baseline="0" dirty="0" smtClean="0"/>
                        <a:t> of s</a:t>
                      </a:r>
                      <a:r>
                        <a:rPr lang="en-US" dirty="0" smtClean="0"/>
                        <a:t>amples needed for +- 0.5</a:t>
                      </a:r>
                      <a:r>
                        <a:rPr lang="el-GR" dirty="0" smtClean="0"/>
                        <a:t> μ</a:t>
                      </a:r>
                      <a:r>
                        <a:rPr lang="en-US" dirty="0" smtClean="0"/>
                        <a:t>m Standard Error</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Bias relative to KEYENCE, Circle Least Square Fit</a:t>
                      </a:r>
                    </a:p>
                    <a:p>
                      <a:endParaRPr lang="en-US" dirty="0"/>
                    </a:p>
                  </a:txBody>
                  <a:tcPr/>
                </a:tc>
              </a:tr>
              <a:tr h="370840">
                <a:tc>
                  <a:txBody>
                    <a:bodyPr/>
                    <a:lstStyle/>
                    <a:p>
                      <a:r>
                        <a:rPr lang="en-US" dirty="0" smtClean="0"/>
                        <a:t>Optical</a:t>
                      </a:r>
                      <a:r>
                        <a:rPr lang="en-US" baseline="0" dirty="0" smtClean="0"/>
                        <a:t> Comparator</a:t>
                      </a:r>
                      <a:endParaRPr lang="en-US" dirty="0"/>
                    </a:p>
                  </a:txBody>
                  <a:tcPr/>
                </a:tc>
                <a:tc>
                  <a:txBody>
                    <a:bodyPr/>
                    <a:lstStyle/>
                    <a:p>
                      <a:r>
                        <a:rPr lang="en-US" dirty="0" smtClean="0"/>
                        <a:t>2.83</a:t>
                      </a:r>
                      <a:r>
                        <a:rPr lang="el-GR" dirty="0" smtClean="0"/>
                        <a:t> μ</a:t>
                      </a:r>
                      <a:r>
                        <a:rPr lang="en-US" dirty="0" smtClean="0"/>
                        <a:t>m</a:t>
                      </a:r>
                      <a:endParaRPr lang="en-US" dirty="0"/>
                    </a:p>
                  </a:txBody>
                  <a:tcPr/>
                </a:tc>
                <a:tc>
                  <a:txBody>
                    <a:bodyPr/>
                    <a:lstStyle/>
                    <a:p>
                      <a:r>
                        <a:rPr lang="en-US" dirty="0" smtClean="0"/>
                        <a:t>32</a:t>
                      </a:r>
                      <a:endParaRPr lang="en-US" dirty="0"/>
                    </a:p>
                  </a:txBody>
                  <a:tcPr/>
                </a:tc>
                <a:tc>
                  <a:txBody>
                    <a:bodyPr/>
                    <a:lstStyle/>
                    <a:p>
                      <a:r>
                        <a:rPr lang="en-US" dirty="0" smtClean="0"/>
                        <a:t>-1.132</a:t>
                      </a:r>
                      <a:endParaRPr lang="en-US" dirty="0"/>
                    </a:p>
                  </a:txBody>
                  <a:tcPr/>
                </a:tc>
              </a:tr>
              <a:tr h="370840">
                <a:tc>
                  <a:txBody>
                    <a:bodyPr/>
                    <a:lstStyle/>
                    <a:p>
                      <a:r>
                        <a:rPr lang="en-US" dirty="0" smtClean="0"/>
                        <a:t>Anvil Micrometer</a:t>
                      </a:r>
                      <a:endParaRPr lang="en-US" dirty="0"/>
                    </a:p>
                  </a:txBody>
                  <a:tcPr/>
                </a:tc>
                <a:tc>
                  <a:txBody>
                    <a:bodyPr/>
                    <a:lstStyle/>
                    <a:p>
                      <a:r>
                        <a:rPr lang="en-US" dirty="0" smtClean="0"/>
                        <a:t>2.04</a:t>
                      </a:r>
                      <a:r>
                        <a:rPr lang="el-GR" dirty="0" smtClean="0"/>
                        <a:t> μ</a:t>
                      </a:r>
                      <a:r>
                        <a:rPr lang="en-US" dirty="0" smtClean="0"/>
                        <a:t>m</a:t>
                      </a:r>
                      <a:endParaRPr lang="en-US" dirty="0"/>
                    </a:p>
                  </a:txBody>
                  <a:tcPr/>
                </a:tc>
                <a:tc>
                  <a:txBody>
                    <a:bodyPr/>
                    <a:lstStyle/>
                    <a:p>
                      <a:r>
                        <a:rPr lang="en-US" dirty="0" smtClean="0"/>
                        <a:t>17</a:t>
                      </a:r>
                      <a:endParaRPr lang="en-US" dirty="0"/>
                    </a:p>
                  </a:txBody>
                  <a:tcPr/>
                </a:tc>
                <a:tc>
                  <a:txBody>
                    <a:bodyPr/>
                    <a:lstStyle/>
                    <a:p>
                      <a:r>
                        <a:rPr lang="en-US" dirty="0" smtClean="0"/>
                        <a:t>-11.535</a:t>
                      </a:r>
                      <a:endParaRPr lang="en-US" dirty="0"/>
                    </a:p>
                  </a:txBody>
                  <a:tcPr/>
                </a:tc>
              </a:tr>
              <a:tr h="370840">
                <a:tc>
                  <a:txBody>
                    <a:bodyPr/>
                    <a:lstStyle/>
                    <a:p>
                      <a:r>
                        <a:rPr lang="en-US" dirty="0" smtClean="0"/>
                        <a:t>KEYENCE</a:t>
                      </a:r>
                      <a:r>
                        <a:rPr lang="en-US" baseline="0" dirty="0" smtClean="0"/>
                        <a:t>, centroid to edge</a:t>
                      </a:r>
                      <a:endParaRPr lang="en-US" dirty="0"/>
                    </a:p>
                  </a:txBody>
                  <a:tcPr/>
                </a:tc>
                <a:tc>
                  <a:txBody>
                    <a:bodyPr/>
                    <a:lstStyle/>
                    <a:p>
                      <a:r>
                        <a:rPr lang="en-US" dirty="0" smtClean="0"/>
                        <a:t>1.09</a:t>
                      </a:r>
                      <a:r>
                        <a:rPr lang="el-GR" dirty="0" smtClean="0"/>
                        <a:t> μ</a:t>
                      </a:r>
                      <a:r>
                        <a:rPr lang="en-US" dirty="0" smtClean="0"/>
                        <a:t>m</a:t>
                      </a:r>
                      <a:endParaRPr lang="en-US" dirty="0"/>
                    </a:p>
                  </a:txBody>
                  <a:tcPr/>
                </a:tc>
                <a:tc>
                  <a:txBody>
                    <a:bodyPr/>
                    <a:lstStyle/>
                    <a:p>
                      <a:r>
                        <a:rPr lang="en-US" dirty="0" smtClean="0"/>
                        <a:t>5</a:t>
                      </a:r>
                      <a:endParaRPr lang="en-US" dirty="0"/>
                    </a:p>
                  </a:txBody>
                  <a:tcPr/>
                </a:tc>
                <a:tc>
                  <a:txBody>
                    <a:bodyPr/>
                    <a:lstStyle/>
                    <a:p>
                      <a:r>
                        <a:rPr lang="en-US" dirty="0" smtClean="0"/>
                        <a:t>-0.011</a:t>
                      </a:r>
                      <a:endParaRPr lang="en-US" dirty="0"/>
                    </a:p>
                  </a:txBody>
                  <a:tcPr/>
                </a:tc>
              </a:tr>
              <a:tr h="370840">
                <a:tc>
                  <a:txBody>
                    <a:bodyPr/>
                    <a:lstStyle/>
                    <a:p>
                      <a:r>
                        <a:rPr lang="en-US" dirty="0" smtClean="0"/>
                        <a:t>KEYENCE, Circle Least Square Fit</a:t>
                      </a:r>
                      <a:endParaRPr lang="en-US" dirty="0"/>
                    </a:p>
                  </a:txBody>
                  <a:tcPr/>
                </a:tc>
                <a:tc>
                  <a:txBody>
                    <a:bodyPr/>
                    <a:lstStyle/>
                    <a:p>
                      <a:r>
                        <a:rPr lang="en-US" dirty="0" smtClean="0"/>
                        <a:t>1.09</a:t>
                      </a:r>
                      <a:r>
                        <a:rPr lang="el-GR" dirty="0" smtClean="0"/>
                        <a:t> μ</a:t>
                      </a:r>
                      <a:r>
                        <a:rPr lang="en-US" dirty="0" smtClean="0"/>
                        <a:t>m</a:t>
                      </a:r>
                      <a:endParaRPr lang="en-US" dirty="0"/>
                    </a:p>
                  </a:txBody>
                  <a:tcPr/>
                </a:tc>
                <a:tc>
                  <a:txBody>
                    <a:bodyPr/>
                    <a:lstStyle/>
                    <a:p>
                      <a:r>
                        <a:rPr lang="en-US" dirty="0" smtClean="0"/>
                        <a:t>5</a:t>
                      </a:r>
                      <a:endParaRPr lang="en-US" dirty="0"/>
                    </a:p>
                  </a:txBody>
                  <a:tcPr/>
                </a:tc>
                <a:tc>
                  <a:txBody>
                    <a:bodyPr/>
                    <a:lstStyle/>
                    <a:p>
                      <a:r>
                        <a:rPr lang="en-US" dirty="0" smtClean="0"/>
                        <a:t>0</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KEYENCE, Area to Diameter</a:t>
                      </a:r>
                      <a:endParaRPr lang="en-US" dirty="0"/>
                    </a:p>
                  </a:txBody>
                  <a:tcPr/>
                </a:tc>
                <a:tc>
                  <a:txBody>
                    <a:bodyPr/>
                    <a:lstStyle/>
                    <a:p>
                      <a:r>
                        <a:rPr lang="en-US" dirty="0" smtClean="0"/>
                        <a:t>1.07</a:t>
                      </a:r>
                      <a:r>
                        <a:rPr lang="el-GR" dirty="0" smtClean="0"/>
                        <a:t> μ</a:t>
                      </a:r>
                      <a:r>
                        <a:rPr lang="en-US" dirty="0" smtClean="0"/>
                        <a:t>m</a:t>
                      </a:r>
                      <a:endParaRPr lang="en-US" dirty="0"/>
                    </a:p>
                  </a:txBody>
                  <a:tcPr/>
                </a:tc>
                <a:tc>
                  <a:txBody>
                    <a:bodyPr/>
                    <a:lstStyle/>
                    <a:p>
                      <a:r>
                        <a:rPr lang="en-US" dirty="0" smtClean="0"/>
                        <a:t>5</a:t>
                      </a:r>
                      <a:endParaRPr lang="en-US" dirty="0"/>
                    </a:p>
                  </a:txBody>
                  <a:tcPr/>
                </a:tc>
                <a:tc>
                  <a:txBody>
                    <a:bodyPr/>
                    <a:lstStyle/>
                    <a:p>
                      <a:r>
                        <a:rPr lang="en-US" dirty="0" smtClean="0"/>
                        <a:t>0.866</a:t>
                      </a:r>
                      <a:endParaRPr lang="en-US" dirty="0"/>
                    </a:p>
                  </a:txBody>
                  <a:tcPr/>
                </a:tc>
              </a:tr>
              <a:tr h="370840">
                <a:tc>
                  <a:txBody>
                    <a:bodyPr/>
                    <a:lstStyle/>
                    <a:p>
                      <a:r>
                        <a:rPr lang="en-US" dirty="0" smtClean="0"/>
                        <a:t>Laser Micrometer</a:t>
                      </a:r>
                      <a:endParaRPr lang="en-US" dirty="0"/>
                    </a:p>
                  </a:txBody>
                  <a:tcPr/>
                </a:tc>
                <a:tc>
                  <a:txBody>
                    <a:bodyPr/>
                    <a:lstStyle/>
                    <a:p>
                      <a:r>
                        <a:rPr lang="en-US" dirty="0" smtClean="0"/>
                        <a:t>NA</a:t>
                      </a:r>
                      <a:endParaRPr lang="en-US" dirty="0"/>
                    </a:p>
                  </a:txBody>
                  <a:tcPr/>
                </a:tc>
                <a:tc>
                  <a:txBody>
                    <a:bodyPr/>
                    <a:lstStyle/>
                    <a:p>
                      <a:r>
                        <a:rPr lang="en-US" dirty="0" smtClean="0"/>
                        <a:t>NA</a:t>
                      </a:r>
                      <a:endParaRPr lang="en-US" dirty="0"/>
                    </a:p>
                  </a:txBody>
                  <a:tcPr/>
                </a:tc>
                <a:tc>
                  <a:txBody>
                    <a:bodyPr/>
                    <a:lstStyle/>
                    <a:p>
                      <a:r>
                        <a:rPr lang="en-US" dirty="0" smtClean="0"/>
                        <a:t>NA</a:t>
                      </a:r>
                      <a:endParaRPr lang="en-US" dirty="0"/>
                    </a:p>
                  </a:txBody>
                  <a:tcPr/>
                </a:tc>
              </a:tr>
              <a:tr h="370840">
                <a:tc>
                  <a:txBody>
                    <a:bodyPr/>
                    <a:lstStyle/>
                    <a:p>
                      <a:r>
                        <a:rPr lang="en-US" dirty="0" smtClean="0"/>
                        <a:t>Mass and Density</a:t>
                      </a:r>
                      <a:endParaRPr lang="en-US" dirty="0"/>
                    </a:p>
                  </a:txBody>
                  <a:tcPr/>
                </a:tc>
                <a:tc>
                  <a:txBody>
                    <a:bodyPr/>
                    <a:lstStyle/>
                    <a:p>
                      <a:r>
                        <a:rPr lang="en-US" dirty="0" smtClean="0"/>
                        <a:t>0.65</a:t>
                      </a:r>
                      <a:r>
                        <a:rPr lang="el-GR" dirty="0" smtClean="0"/>
                        <a:t> μ</a:t>
                      </a:r>
                      <a:r>
                        <a:rPr lang="en-US" dirty="0" smtClean="0"/>
                        <a:t>m*</a:t>
                      </a:r>
                      <a:br>
                        <a:rPr lang="en-US" dirty="0" smtClean="0"/>
                      </a:br>
                      <a:r>
                        <a:rPr lang="en-US" dirty="0" smtClean="0"/>
                        <a:t>Assuming Perfect</a:t>
                      </a:r>
                      <a:r>
                        <a:rPr lang="en-US" baseline="0" dirty="0" smtClean="0"/>
                        <a:t> Density Measurement</a:t>
                      </a:r>
                      <a:endParaRPr lang="en-US" dirty="0"/>
                    </a:p>
                  </a:txBody>
                  <a:tcPr/>
                </a:tc>
                <a:tc>
                  <a:txBody>
                    <a:bodyPr/>
                    <a:lstStyle/>
                    <a:p>
                      <a:r>
                        <a:rPr lang="en-US" dirty="0" smtClean="0"/>
                        <a:t>2</a:t>
                      </a:r>
                      <a:endParaRPr lang="en-US" dirty="0"/>
                    </a:p>
                  </a:txBody>
                  <a:tcPr/>
                </a:tc>
                <a:tc>
                  <a:txBody>
                    <a:bodyPr/>
                    <a:lstStyle/>
                    <a:p>
                      <a:r>
                        <a:rPr lang="en-US" dirty="0" smtClean="0"/>
                        <a:t>1.196*</a:t>
                      </a:r>
                    </a:p>
                    <a:p>
                      <a:r>
                        <a:rPr lang="en-US" dirty="0" smtClean="0"/>
                        <a:t>Assuming 2700 kg/m^3</a:t>
                      </a:r>
                      <a:endParaRPr lang="en-US" dirty="0"/>
                    </a:p>
                  </a:txBody>
                  <a:tcPr/>
                </a:tc>
              </a:tr>
            </a:tbl>
          </a:graphicData>
        </a:graphic>
      </p:graphicFrame>
    </p:spTree>
    <p:extLst>
      <p:ext uri="{BB962C8B-B14F-4D97-AF65-F5344CB8AC3E}">
        <p14:creationId xmlns:p14="http://schemas.microsoft.com/office/powerpoint/2010/main" val="3931937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Mass and Density (Assumed Density) </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r>
              <a:rPr lang="en-US" sz="1600" dirty="0" smtClean="0"/>
              <a:t>This method achieved very low standard deviation. However, it relies on an assumed value of density of the material.</a:t>
            </a:r>
          </a:p>
          <a:p>
            <a:r>
              <a:rPr lang="en-US" sz="1600" dirty="0" smtClean="0"/>
              <a:t>Also, the bias of this method relative to the Circle Least Squares fit is only 1.196 </a:t>
            </a:r>
            <a:r>
              <a:rPr lang="el-GR" sz="1600" dirty="0"/>
              <a:t>μ</a:t>
            </a:r>
            <a:r>
              <a:rPr lang="en-US" sz="1600" dirty="0" smtClean="0"/>
              <a:t>m. </a:t>
            </a:r>
          </a:p>
          <a:p>
            <a:r>
              <a:rPr lang="en-US" sz="1600" dirty="0" smtClean="0"/>
              <a:t>If the density of the spheres is taken to be 2709.6 kg/m^3, then the bias is eliminated. </a:t>
            </a:r>
            <a:endParaRPr lang="en-US" sz="1600" dirty="0"/>
          </a:p>
          <a:p>
            <a:endParaRPr lang="en-US" sz="1600" dirty="0" smtClean="0"/>
          </a:p>
        </p:txBody>
      </p:sp>
    </p:spTree>
    <p:extLst>
      <p:ext uri="{BB962C8B-B14F-4D97-AF65-F5344CB8AC3E}">
        <p14:creationId xmlns:p14="http://schemas.microsoft.com/office/powerpoint/2010/main" val="2761063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Mass and Density (Measured Density) </a:t>
            </a:r>
            <a:endParaRPr lang="en-US" dirty="0"/>
          </a:p>
        </p:txBody>
      </p:sp>
      <p:sp>
        <p:nvSpPr>
          <p:cNvPr id="4" name="Content Placeholder 2"/>
          <p:cNvSpPr txBox="1">
            <a:spLocks/>
          </p:cNvSpPr>
          <p:nvPr/>
        </p:nvSpPr>
        <p:spPr bwMode="auto">
          <a:xfrm>
            <a:off x="499871" y="1641908"/>
            <a:ext cx="11369809" cy="5216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Results:</a:t>
            </a:r>
          </a:p>
          <a:p>
            <a:r>
              <a:rPr lang="en-US" sz="1600" dirty="0" smtClean="0"/>
              <a:t>Jake McMurray collected the density value of </a:t>
            </a:r>
            <a:r>
              <a:rPr lang="en-US" sz="1600" dirty="0"/>
              <a:t>the sphere </a:t>
            </a:r>
            <a:r>
              <a:rPr lang="en-US" sz="1600" dirty="0" smtClean="0"/>
              <a:t>lot, using about 100 spheres. </a:t>
            </a:r>
          </a:p>
          <a:p>
            <a:r>
              <a:rPr lang="en-US" sz="1600" dirty="0" smtClean="0"/>
              <a:t>Density = 2713.35 kg/m^3</a:t>
            </a:r>
          </a:p>
          <a:p>
            <a:r>
              <a:rPr lang="en-US" sz="1600" dirty="0" smtClean="0"/>
              <a:t>Standard Deviation = 1.41</a:t>
            </a:r>
          </a:p>
          <a:p>
            <a:r>
              <a:rPr lang="en-US" sz="1600" dirty="0" smtClean="0"/>
              <a:t>When this updated density value is used, the bias from Circle Least Squares Fit is -0.462 </a:t>
            </a:r>
            <a:r>
              <a:rPr lang="el-GR" sz="1600" dirty="0"/>
              <a:t>μ</a:t>
            </a:r>
            <a:r>
              <a:rPr lang="en-US" sz="1600" dirty="0" smtClean="0"/>
              <a:t>m. </a:t>
            </a:r>
            <a:endParaRPr lang="en-US" sz="1600" dirty="0"/>
          </a:p>
          <a:p>
            <a:r>
              <a:rPr lang="en-US" sz="1600" dirty="0" smtClean="0"/>
              <a:t>When the Standard Deviation of the density is accounted for, </a:t>
            </a:r>
            <a:br>
              <a:rPr lang="en-US" sz="1600" dirty="0" smtClean="0"/>
            </a:br>
            <a:r>
              <a:rPr lang="en-US" sz="1600" dirty="0" smtClean="0"/>
              <a:t>the standard deviation of this diameter measurement method increases slightly to 0.67 </a:t>
            </a:r>
            <a:r>
              <a:rPr lang="el-GR" sz="1600" dirty="0"/>
              <a:t>μ</a:t>
            </a:r>
            <a:r>
              <a:rPr lang="en-US" sz="1600" dirty="0"/>
              <a:t>m</a:t>
            </a:r>
            <a:endParaRPr lang="en-US" sz="1600" dirty="0" smtClean="0"/>
          </a:p>
          <a:p>
            <a:endParaRPr lang="en-US" sz="1600" dirty="0"/>
          </a:p>
          <a:p>
            <a:r>
              <a:rPr lang="en-US" sz="1600" dirty="0" smtClean="0"/>
              <a:t>The bias in measurement could be caused by a few factors.</a:t>
            </a:r>
          </a:p>
          <a:p>
            <a:pPr lvl="1"/>
            <a:r>
              <a:rPr lang="en-US" sz="1200" dirty="0" smtClean="0"/>
              <a:t>1. The edges found in the Keyence methods could be slightly outside the true circumference of the sphere.</a:t>
            </a:r>
          </a:p>
          <a:p>
            <a:pPr lvl="1"/>
            <a:r>
              <a:rPr lang="en-US" sz="1200" dirty="0" smtClean="0"/>
              <a:t>2. Air displacement and buoyancy was not accounted for during mass measurements or Pycnometer measurements. </a:t>
            </a:r>
          </a:p>
          <a:p>
            <a:pPr lvl="1"/>
            <a:r>
              <a:rPr lang="en-US" sz="1200" dirty="0" smtClean="0"/>
              <a:t>3. The fluid in the Pycnometer could have adsorbed to the surface of the sphere, hiding a small portion of the sphere volume, causing the density measurement to trend high.</a:t>
            </a:r>
          </a:p>
          <a:p>
            <a:r>
              <a:rPr lang="en-US" sz="1600" dirty="0" smtClean="0"/>
              <a:t>Also, the density measurements used multiple spheres. The density cannot be obtained for a single sphere with the current equipment. So the accuracy of the measurements assumes all spheres have the same density.</a:t>
            </a:r>
          </a:p>
        </p:txBody>
      </p:sp>
    </p:spTree>
    <p:extLst>
      <p:ext uri="{BB962C8B-B14F-4D97-AF65-F5344CB8AC3E}">
        <p14:creationId xmlns:p14="http://schemas.microsoft.com/office/powerpoint/2010/main" val="1039691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Mass and Density (Measured Volume) </a:t>
            </a:r>
            <a:endParaRPr lang="en-US" dirty="0"/>
          </a:p>
        </p:txBody>
      </p:sp>
      <p:sp>
        <p:nvSpPr>
          <p:cNvPr id="3" name="Rectangle 2"/>
          <p:cNvSpPr/>
          <p:nvPr/>
        </p:nvSpPr>
        <p:spPr>
          <a:xfrm>
            <a:off x="2251058" y="2967335"/>
            <a:ext cx="7686720"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PLACEHOLDER SLIDE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46867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Laser </a:t>
            </a:r>
            <a:r>
              <a:rPr lang="en-US" dirty="0" err="1" smtClean="0"/>
              <a:t>MicroMeter</a:t>
            </a:r>
            <a:endParaRPr lang="en-US" dirty="0"/>
          </a:p>
        </p:txBody>
      </p:sp>
      <p:sp>
        <p:nvSpPr>
          <p:cNvPr id="3" name="Rectangle 2"/>
          <p:cNvSpPr/>
          <p:nvPr/>
        </p:nvSpPr>
        <p:spPr>
          <a:xfrm>
            <a:off x="2251058" y="2967335"/>
            <a:ext cx="7686720"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PLACEHOLDER SLIDE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38799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99872" y="1661160"/>
            <a:ext cx="11369809" cy="44879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I performed lots of measurements of RUS on the spheres.</a:t>
            </a:r>
            <a:br>
              <a:rPr lang="en-US" sz="1600" dirty="0" smtClean="0"/>
            </a:br>
            <a:r>
              <a:rPr lang="en-US" sz="1600" dirty="0" smtClean="0"/>
              <a:t>Due to symmetry, a perfect sphere has degenerate frequency peaks, but the peaks will separate if the sphere is distorted.</a:t>
            </a:r>
          </a:p>
          <a:p>
            <a:r>
              <a:rPr lang="en-US" sz="1600" dirty="0" smtClean="0"/>
              <a:t>However, I was unable to obtain consistent frequency measurements. Rotations and adjustments of the sphere would randomly shift the peaks, and the peaks were not located where the theory expects them to be located.</a:t>
            </a:r>
          </a:p>
          <a:p>
            <a:r>
              <a:rPr lang="en-US" sz="1600" dirty="0" smtClean="0"/>
              <a:t>This is likely due to approaching the upper end of the frequency spectrum of the transducers, and a corresponding increase in noise. </a:t>
            </a:r>
            <a:br>
              <a:rPr lang="en-US" sz="1600" dirty="0" smtClean="0"/>
            </a:br>
            <a:r>
              <a:rPr lang="en-US" sz="1600" dirty="0" smtClean="0"/>
              <a:t>Also, many important modes of spheres are in shear, which are not picked up well by transducers.</a:t>
            </a:r>
            <a:br>
              <a:rPr lang="en-US" sz="1600" dirty="0" smtClean="0"/>
            </a:br>
            <a:r>
              <a:rPr lang="en-US" sz="1600" dirty="0" smtClean="0"/>
              <a:t>And the sphere may be light enough so that gravity cannot hold it down, and too soft to avoid deformation when clamped in the 2 transducer setup. </a:t>
            </a:r>
          </a:p>
          <a:p>
            <a:r>
              <a:rPr lang="en-US" sz="1600" dirty="0" smtClean="0"/>
              <a:t>Larger spheres work fine, so we just have a scaling problem. </a:t>
            </a:r>
          </a:p>
        </p:txBody>
      </p:sp>
      <p:sp>
        <p:nvSpPr>
          <p:cNvPr id="2" name="Title 1"/>
          <p:cNvSpPr>
            <a:spLocks noGrp="1"/>
          </p:cNvSpPr>
          <p:nvPr>
            <p:ph type="title"/>
          </p:nvPr>
        </p:nvSpPr>
        <p:spPr>
          <a:xfrm>
            <a:off x="344288" y="320040"/>
            <a:ext cx="11422261" cy="510909"/>
          </a:xfrm>
        </p:spPr>
        <p:txBody>
          <a:bodyPr/>
          <a:lstStyle/>
          <a:p>
            <a:r>
              <a:rPr lang="en-US" dirty="0" smtClean="0"/>
              <a:t>Resonant Ultrasound Spectroscopy</a:t>
            </a:r>
            <a:endParaRPr lang="en-US" dirty="0"/>
          </a:p>
        </p:txBody>
      </p:sp>
    </p:spTree>
    <p:extLst>
      <p:ext uri="{BB962C8B-B14F-4D97-AF65-F5344CB8AC3E}">
        <p14:creationId xmlns:p14="http://schemas.microsoft.com/office/powerpoint/2010/main" val="209267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Summary</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571469157"/>
              </p:ext>
            </p:extLst>
          </p:nvPr>
        </p:nvGraphicFramePr>
        <p:xfrm>
          <a:off x="593725" y="912019"/>
          <a:ext cx="11001375" cy="5033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3138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Keyence Optical Microscope</a:t>
            </a:r>
            <a:endParaRPr lang="en-US" dirty="0"/>
          </a:p>
        </p:txBody>
      </p:sp>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Image Processing Data Flow:</a:t>
            </a:r>
          </a:p>
          <a:p>
            <a:r>
              <a:rPr lang="en-US" sz="1600" dirty="0" smtClean="0"/>
              <a:t>1. Take image on Keyence</a:t>
            </a:r>
          </a:p>
          <a:p>
            <a:r>
              <a:rPr lang="en-US" sz="1600" dirty="0" smtClean="0"/>
              <a:t>2. Extract pixel intensity histogram, find second minimum </a:t>
            </a:r>
            <a:br>
              <a:rPr lang="en-US" sz="1600" dirty="0" smtClean="0"/>
            </a:br>
            <a:r>
              <a:rPr lang="en-US" sz="1600" dirty="0" smtClean="0"/>
              <a:t>around 150</a:t>
            </a:r>
          </a:p>
          <a:p>
            <a:r>
              <a:rPr lang="en-US" sz="1600" dirty="0" smtClean="0"/>
              <a:t>3. Segment image into a binary image</a:t>
            </a:r>
          </a:p>
          <a:p>
            <a:r>
              <a:rPr lang="en-US" sz="1600" dirty="0" smtClean="0"/>
              <a:t>4. Find the edge pixels</a:t>
            </a:r>
          </a:p>
          <a:p>
            <a:r>
              <a:rPr lang="en-US" sz="1600" dirty="0" smtClean="0"/>
              <a:t>5. Calculate distance from center of mass of the binary image to the edge pixels</a:t>
            </a:r>
          </a:p>
          <a:p>
            <a:r>
              <a:rPr lang="en-US" sz="1600" dirty="0" smtClean="0"/>
              <a:t>6. Convert pixels to length</a:t>
            </a:r>
          </a:p>
          <a:p>
            <a:endParaRPr lang="en-US" sz="1600" dirty="0" smtClean="0"/>
          </a:p>
          <a:p>
            <a:endParaRPr lang="en-US" sz="1600" dirty="0"/>
          </a:p>
          <a:p>
            <a:r>
              <a:rPr lang="en-US" sz="1600" dirty="0" smtClean="0"/>
              <a:t>I can also produce a polar plot showing the surface flaws</a:t>
            </a:r>
            <a:endParaRPr lang="en-US" sz="1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4784" y="38501"/>
            <a:ext cx="2438400" cy="1828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418" y="830949"/>
            <a:ext cx="3048000" cy="1828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1388" y="2128964"/>
            <a:ext cx="2351796" cy="1828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388" y="4219428"/>
            <a:ext cx="2351796" cy="18288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4684" y="4114800"/>
            <a:ext cx="2743200" cy="2743200"/>
          </a:xfrm>
          <a:prstGeom prst="rect">
            <a:avLst/>
          </a:prstGeom>
        </p:spPr>
      </p:pic>
    </p:spTree>
    <p:extLst>
      <p:ext uri="{BB962C8B-B14F-4D97-AF65-F5344CB8AC3E}">
        <p14:creationId xmlns:p14="http://schemas.microsoft.com/office/powerpoint/2010/main" val="1510834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Image Taking Settings</a:t>
            </a:r>
            <a:endParaRPr lang="en-US" dirty="0"/>
          </a:p>
        </p:txBody>
      </p:sp>
      <p:sp>
        <p:nvSpPr>
          <p:cNvPr id="5" name="Content Placeholder 2"/>
          <p:cNvSpPr txBox="1">
            <a:spLocks/>
          </p:cNvSpPr>
          <p:nvPr/>
        </p:nvSpPr>
        <p:spPr bwMode="auto">
          <a:xfrm>
            <a:off x="470995"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t>Settings:</a:t>
            </a:r>
          </a:p>
          <a:p>
            <a:r>
              <a:rPr lang="en-US" sz="1800" dirty="0" smtClean="0"/>
              <a:t>200x magnification</a:t>
            </a:r>
          </a:p>
          <a:p>
            <a:r>
              <a:rPr lang="en-US" sz="1800" dirty="0" smtClean="0"/>
              <a:t>Backlit stage, no front lighting from microscope</a:t>
            </a:r>
          </a:p>
          <a:p>
            <a:endParaRPr lang="en-US" sz="1400" dirty="0"/>
          </a:p>
        </p:txBody>
      </p:sp>
    </p:spTree>
    <p:extLst>
      <p:ext uri="{BB962C8B-B14F-4D97-AF65-F5344CB8AC3E}">
        <p14:creationId xmlns:p14="http://schemas.microsoft.com/office/powerpoint/2010/main" val="171343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Segmentation</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9373" y="737908"/>
            <a:ext cx="7370079" cy="6120092"/>
          </a:xfrm>
          <a:prstGeom prst="rect">
            <a:avLst/>
          </a:prstGeom>
        </p:spPr>
      </p:pic>
    </p:spTree>
    <p:extLst>
      <p:ext uri="{BB962C8B-B14F-4D97-AF65-F5344CB8AC3E}">
        <p14:creationId xmlns:p14="http://schemas.microsoft.com/office/powerpoint/2010/main" val="377149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Keyence (Area to Diameter)</a:t>
            </a:r>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bwMode="auto">
              <a:xfrm>
                <a:off x="499871" y="1641909"/>
                <a:ext cx="1136980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We know for a circle</a:t>
                </a:r>
                <a:r>
                  <a:rPr lang="en-US" sz="1600" dirty="0"/>
                  <a:t/>
                </a:r>
                <a:br>
                  <a:rPr lang="en-US" sz="1600" dirty="0"/>
                </a:br>
                <a14:m>
                  <m:oMath xmlns:m="http://schemas.openxmlformats.org/officeDocument/2006/math">
                    <m:r>
                      <a:rPr lang="en-US" sz="1600" b="0" i="1" smtClean="0">
                        <a:latin typeface="Cambria Math" panose="02040503050406030204" pitchFamily="18" charset="0"/>
                      </a:rPr>
                      <m:t>𝐴𝑟𝑒𝑎</m:t>
                    </m:r>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𝜋</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d>
                          <m:dPr>
                            <m:ctrlPr>
                              <a:rPr lang="en-US" sz="1600" b="0" i="1" smtClean="0">
                                <a:latin typeface="Cambria Math" panose="02040503050406030204" pitchFamily="18" charset="0"/>
                                <a:ea typeface="Cambria Math" panose="02040503050406030204" pitchFamily="18" charset="0"/>
                              </a:rPr>
                            </m:ctrlPr>
                          </m:dPr>
                          <m:e>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𝐷𝑖𝑎𝑚𝑒𝑡𝑒𝑟</m:t>
                                </m:r>
                              </m:num>
                              <m:den>
                                <m:r>
                                  <a:rPr lang="en-US" sz="1600" b="0" i="1" smtClean="0">
                                    <a:latin typeface="Cambria Math" panose="02040503050406030204" pitchFamily="18" charset="0"/>
                                    <a:ea typeface="Cambria Math" panose="02040503050406030204" pitchFamily="18" charset="0"/>
                                  </a:rPr>
                                  <m:t>2</m:t>
                                </m:r>
                              </m:den>
                            </m:f>
                          </m:e>
                        </m:d>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 </m:t>
                    </m:r>
                  </m:oMath>
                </a14:m>
                <a:endParaRPr lang="en-US" sz="1600" dirty="0" smtClean="0"/>
              </a:p>
              <a:p>
                <a:r>
                  <a:rPr lang="en-US" sz="1600" dirty="0" smtClean="0"/>
                  <a:t>By counting pixels, we can determine area, then solve for Diameter</a:t>
                </a:r>
                <a:r>
                  <a:rPr lang="en-US" sz="1600" dirty="0"/>
                  <a:t/>
                </a:r>
                <a:br>
                  <a:rPr lang="en-US" sz="1600" dirty="0"/>
                </a:br>
                <a14:m>
                  <m:oMath xmlns:m="http://schemas.openxmlformats.org/officeDocument/2006/math">
                    <m:r>
                      <a:rPr lang="en-US" sz="1600" b="0" i="1" smtClean="0">
                        <a:latin typeface="Cambria Math" panose="02040503050406030204" pitchFamily="18" charset="0"/>
                      </a:rPr>
                      <m:t>𝐷𝑖𝑎𝑚𝑒𝑡𝑒𝑟</m:t>
                    </m:r>
                    <m:r>
                      <a:rPr lang="en-US" sz="1600" i="1">
                        <a:latin typeface="Cambria Math" panose="02040503050406030204" pitchFamily="18" charset="0"/>
                      </a:rPr>
                      <m:t>=</m:t>
                    </m:r>
                    <m:r>
                      <a:rPr lang="en-US" sz="1600" b="0" i="1" smtClean="0">
                        <a:latin typeface="Cambria Math" panose="02040503050406030204" pitchFamily="18" charset="0"/>
                      </a:rPr>
                      <m:t>2</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𝑠𝑞𝑟𝑡</m:t>
                    </m:r>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𝐴𝑟𝑒𝑎</m:t>
                            </m:r>
                          </m:num>
                          <m:den>
                            <m:r>
                              <a:rPr lang="en-US" sz="1600" i="1">
                                <a:latin typeface="Cambria Math" panose="02040503050406030204" pitchFamily="18" charset="0"/>
                                <a:ea typeface="Cambria Math" panose="02040503050406030204" pitchFamily="18" charset="0"/>
                              </a:rPr>
                              <m:t>𝜋</m:t>
                            </m:r>
                          </m:den>
                        </m:f>
                      </m:e>
                    </m:d>
                  </m:oMath>
                </a14:m>
                <a:endParaRPr lang="en-US" sz="1600" dirty="0" smtClean="0">
                  <a:ea typeface="Cambria Math" panose="02040503050406030204" pitchFamily="18" charset="0"/>
                </a:endParaRPr>
              </a:p>
              <a:p>
                <a:r>
                  <a:rPr lang="en-US" sz="1600" dirty="0" smtClean="0"/>
                  <a:t>This solves for Diameter in pixels. We convert from pixels to </a:t>
                </a:r>
                <a:r>
                  <a:rPr lang="el-GR" sz="1600" dirty="0"/>
                  <a:t>μ</a:t>
                </a:r>
                <a:r>
                  <a:rPr lang="en-US" sz="1600" dirty="0" smtClean="0"/>
                  <a:t>m by using the scale bar on the image. </a:t>
                </a:r>
                <a:br>
                  <a:rPr lang="en-US" sz="1600" dirty="0" smtClean="0"/>
                </a:br>
                <a:r>
                  <a:rPr lang="en-US" sz="1600" dirty="0" smtClean="0"/>
                  <a:t>For these images. 1000 </a:t>
                </a:r>
                <a:r>
                  <a:rPr lang="el-GR" sz="1600" dirty="0"/>
                  <a:t>μ</a:t>
                </a:r>
                <a:r>
                  <a:rPr lang="en-US" sz="1600" dirty="0" smtClean="0"/>
                  <a:t>m = 940 pixels</a:t>
                </a:r>
                <a:endParaRPr lang="en-US" sz="1600" dirty="0"/>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499871" y="1641909"/>
                <a:ext cx="11369809" cy="4047778"/>
              </a:xfrm>
              <a:prstGeom prst="rect">
                <a:avLst/>
              </a:prstGeom>
              <a:blipFill rotWithShape="0">
                <a:blip r:embed="rId2"/>
                <a:stretch>
                  <a:fillRect l="-214" t="-1054"/>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83689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a:t>Keyence </a:t>
            </a:r>
            <a:r>
              <a:rPr lang="en-US" dirty="0" smtClean="0"/>
              <a:t>(Area to Diameter)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0370520"/>
              </p:ext>
            </p:extLst>
          </p:nvPr>
        </p:nvGraphicFramePr>
        <p:xfrm>
          <a:off x="344288" y="1118399"/>
          <a:ext cx="5696344" cy="5589497"/>
        </p:xfrm>
        <a:graphic>
          <a:graphicData uri="http://schemas.openxmlformats.org/drawingml/2006/table">
            <a:tbl>
              <a:tblPr>
                <a:tableStyleId>{5C22544A-7EE6-4342-B048-85BDC9FD1C3A}</a:tableStyleId>
              </a:tblPr>
              <a:tblGrid>
                <a:gridCol w="740988"/>
                <a:gridCol w="1018860"/>
                <a:gridCol w="984124"/>
                <a:gridCol w="984124"/>
                <a:gridCol w="984124"/>
                <a:gridCol w="984124"/>
              </a:tblGrid>
              <a:tr h="272869">
                <a:tc>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gridSpan="5">
                  <a:txBody>
                    <a:bodyPr/>
                    <a:lstStyle/>
                    <a:p>
                      <a:pPr algn="l" fontAlgn="b"/>
                      <a:r>
                        <a:rPr lang="en-US" sz="1200" u="none" strike="noStrike" dirty="0">
                          <a:effectLst/>
                        </a:rPr>
                        <a:t>KEYENCE, </a:t>
                      </a:r>
                      <a:r>
                        <a:rPr lang="en-US" sz="1200" u="none" strike="noStrike" dirty="0" smtClean="0">
                          <a:effectLst/>
                        </a:rPr>
                        <a:t>Area to Diameter (um)</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bg1">
                        <a:lumMod val="65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Diameter</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200" b="0" i="0" u="none" strike="noStrike" dirty="0" smtClean="0">
                          <a:solidFill>
                            <a:srgbClr val="000000"/>
                          </a:solidFill>
                          <a:effectLst/>
                          <a:latin typeface="Calibri" panose="020F0502020204030204" pitchFamily="34" charset="0"/>
                        </a:rPr>
                        <a:t>Average Diameter</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c>
                  <a:txBody>
                    <a:bodyPr/>
                    <a:lstStyle/>
                    <a:p>
                      <a:pPr algn="r" fontAlgn="b"/>
                      <a:r>
                        <a:rPr lang="en-US" sz="1200" b="0" i="0" u="none" strike="noStrike" dirty="0" smtClean="0">
                          <a:solidFill>
                            <a:srgbClr val="000000"/>
                          </a:solidFill>
                          <a:effectLst/>
                          <a:latin typeface="Calibri" panose="020F0502020204030204" pitchFamily="34" charset="0"/>
                        </a:rPr>
                        <a:t>Standard Deviation of</a:t>
                      </a:r>
                      <a:r>
                        <a:rPr lang="en-US" sz="1200" b="0" i="0" u="none" strike="noStrike" baseline="0" dirty="0" smtClean="0">
                          <a:solidFill>
                            <a:srgbClr val="000000"/>
                          </a:solidFill>
                          <a:effectLst/>
                          <a:latin typeface="Calibri" panose="020F0502020204030204" pitchFamily="34" charset="0"/>
                        </a:rPr>
                        <a:t> 3 samples</a:t>
                      </a:r>
                      <a:endParaRPr lang="en-US" sz="1200" b="0" i="0" u="none" strike="noStrike" dirty="0">
                        <a:solidFill>
                          <a:srgbClr val="000000"/>
                        </a:solidFill>
                        <a:effectLst/>
                        <a:latin typeface="Calibri" panose="020F0502020204030204" pitchFamily="34" charset="0"/>
                      </a:endParaRPr>
                    </a:p>
                  </a:txBody>
                  <a:tcPr marL="7538" marR="7538" marT="7538" marB="0" anchor="b">
                    <a:solidFill>
                      <a:schemeClr val="accent1">
                        <a:lumMod val="60000"/>
                        <a:lumOff val="40000"/>
                      </a:schemeClr>
                    </a:solidFill>
                  </a:tcPr>
                </a:tc>
              </a:tr>
              <a:tr h="150756">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1018.92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1019.27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1019.97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1019.39</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0.44</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1014.57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1018.27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1015.62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1016.15</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1.56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1017.50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1017.68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1016.49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1017.22</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0.52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1019.86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1020.79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1020.56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1020.41</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0.40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1019.90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1020.15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1021.50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1020.52</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0.70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1013.02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1012.74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1012.18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1012.65</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1015.23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1014.02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1018.40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1015.89</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1.85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1014.35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1014.01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1011.88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1013.41</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1.09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994.99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990.88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992.84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992.90</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1.68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989.74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991.36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990.21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990.44</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0.68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1001.32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1000.53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1001.26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1001.04</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0.36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994.50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992.80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993.55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993.62</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0.70</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1015.48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1016.38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1015.70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1015.85</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0.38</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993.16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994.80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996.02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994.66</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1.17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1000.08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1000.53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1001.20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1000.60</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0.46</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1014.07</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1014.58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1016.12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1014.92</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0.87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1012.84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1018.84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1018.82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1016.83</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2.82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1016.45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1015.69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1015.71</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1015.95</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1020.65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1020.15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1020.20</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1020.33</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0.23</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1015.49</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1015.36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1015.88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1015.58</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0.22</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1017.48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1015.14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1015.96</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1016.19</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0.97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1000.02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1000.48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1001.62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1000.71</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0.67</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23</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1013.34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1009.95</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1012.82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1012.04</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1.49</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1003.33</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1001.02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1002.02</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1002.12</a:t>
                      </a:r>
                    </a:p>
                  </a:txBody>
                  <a:tcPr marL="9525" marR="9525" marT="9525" marB="0" anchor="b">
                    <a:solidFill>
                      <a:schemeClr val="accent1">
                        <a:lumMod val="60000"/>
                        <a:lumOff val="40000"/>
                      </a:schemeClr>
                    </a:solidFill>
                  </a:tcPr>
                </a:tc>
                <a:tc>
                  <a:txBody>
                    <a:bodyPr/>
                    <a:lstStyle/>
                    <a:p>
                      <a:pPr algn="r" fontAlgn="b"/>
                      <a:r>
                        <a:rPr lang="en-US" sz="1100" b="0" i="0" u="none" strike="noStrike">
                          <a:solidFill>
                            <a:srgbClr val="000000"/>
                          </a:solidFill>
                          <a:effectLst/>
                          <a:latin typeface="Calibri" panose="020F0502020204030204" pitchFamily="34" charset="0"/>
                        </a:rPr>
                        <a:t>0.95</a:t>
                      </a:r>
                    </a:p>
                  </a:txBody>
                  <a:tcPr marL="9525" marR="9525" marT="9525" marB="0" anchor="b">
                    <a:solidFill>
                      <a:schemeClr val="accent1">
                        <a:lumMod val="60000"/>
                        <a:lumOff val="40000"/>
                      </a:schemeClr>
                    </a:solidFill>
                  </a:tcPr>
                </a:tc>
              </a:tr>
              <a:tr h="150756">
                <a:tc>
                  <a:txBody>
                    <a:bodyPr/>
                    <a:lstStyle/>
                    <a:p>
                      <a:pPr algn="r" fontAlgn="b"/>
                      <a:r>
                        <a:rPr lang="en-US" sz="1200" u="none" strike="noStrike">
                          <a:effectLst/>
                        </a:rPr>
                        <a:t>25</a:t>
                      </a:r>
                      <a:endParaRPr lang="en-US" sz="1200" b="0" i="0" u="none" strike="noStrike">
                        <a:solidFill>
                          <a:srgbClr val="000000"/>
                        </a:solidFill>
                        <a:effectLst/>
                        <a:latin typeface="Calibri" panose="020F0502020204030204" pitchFamily="34" charset="0"/>
                      </a:endParaRPr>
                    </a:p>
                  </a:txBody>
                  <a:tcPr marL="7538" marR="7538" marT="7538" marB="0" anchor="b"/>
                </a:tc>
                <a:tc>
                  <a:txBody>
                    <a:bodyPr/>
                    <a:lstStyle/>
                    <a:p>
                      <a:pPr algn="r" fontAlgn="b"/>
                      <a:r>
                        <a:rPr lang="en-US" sz="1100" b="0" i="0" u="none" strike="noStrike">
                          <a:solidFill>
                            <a:srgbClr val="000000"/>
                          </a:solidFill>
                          <a:effectLst/>
                          <a:latin typeface="Calibri" panose="020F0502020204030204" pitchFamily="34" charset="0"/>
                        </a:rPr>
                        <a:t>993.18</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995.74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993.44</a:t>
                      </a:r>
                    </a:p>
                  </a:txBody>
                  <a:tcPr marL="9525" marR="9525" marT="9525" marB="0" anchor="b"/>
                </a:tc>
                <a:tc>
                  <a:txBody>
                    <a:bodyPr/>
                    <a:lstStyle/>
                    <a:p>
                      <a:pPr algn="r" fontAlgn="b"/>
                      <a:r>
                        <a:rPr lang="en-US" sz="1100" b="0" i="0" u="none" strike="noStrike">
                          <a:solidFill>
                            <a:srgbClr val="000000"/>
                          </a:solidFill>
                          <a:effectLst/>
                          <a:latin typeface="Calibri" panose="020F0502020204030204" pitchFamily="34" charset="0"/>
                        </a:rPr>
                        <a:t>994.12</a:t>
                      </a:r>
                    </a:p>
                  </a:txBody>
                  <a:tcPr marL="9525" marR="9525" marT="9525" marB="0" anchor="b">
                    <a:solidFill>
                      <a:schemeClr val="accent1">
                        <a:lumMod val="60000"/>
                        <a:lumOff val="40000"/>
                      </a:schemeClr>
                    </a:solidFill>
                  </a:tcPr>
                </a:tc>
                <a:tc>
                  <a:txBody>
                    <a:bodyPr/>
                    <a:lstStyle/>
                    <a:p>
                      <a:pPr algn="r" fontAlgn="b"/>
                      <a:r>
                        <a:rPr lang="en-US" sz="1100" b="0" i="0" u="none" strike="noStrike" dirty="0">
                          <a:solidFill>
                            <a:srgbClr val="000000"/>
                          </a:solidFill>
                          <a:effectLst/>
                          <a:latin typeface="Calibri" panose="020F0502020204030204" pitchFamily="34" charset="0"/>
                        </a:rPr>
                        <a:t>1.15</a:t>
                      </a:r>
                    </a:p>
                  </a:txBody>
                  <a:tcPr marL="9525" marR="9525" marT="9525" marB="0" anchor="b">
                    <a:solidFill>
                      <a:schemeClr val="accent1">
                        <a:lumMod val="60000"/>
                        <a:lumOff val="4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31647430"/>
              </p:ext>
            </p:extLst>
          </p:nvPr>
        </p:nvGraphicFramePr>
        <p:xfrm>
          <a:off x="9480197" y="2799969"/>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Sphere Diameter Lot Standard</a:t>
                      </a:r>
                      <a:r>
                        <a:rPr lang="en-US" baseline="0" dirty="0" smtClean="0"/>
                        <a:t> Deviation</a:t>
                      </a:r>
                      <a:endParaRPr lang="en-US" dirty="0"/>
                    </a:p>
                  </a:txBody>
                  <a:tcPr/>
                </a:tc>
              </a:tr>
              <a:tr h="370840">
                <a:tc>
                  <a:txBody>
                    <a:bodyPr/>
                    <a:lstStyle/>
                    <a:p>
                      <a:r>
                        <a:rPr lang="en-US" dirty="0" smtClean="0"/>
                        <a:t>10.02 </a:t>
                      </a:r>
                      <a:r>
                        <a:rPr lang="el-GR" dirty="0" smtClean="0"/>
                        <a:t>μ</a:t>
                      </a:r>
                      <a:r>
                        <a:rPr lang="en-US" dirty="0" smtClean="0"/>
                        <a:t>m</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42383881"/>
              </p:ext>
            </p:extLst>
          </p:nvPr>
        </p:nvGraphicFramePr>
        <p:xfrm>
          <a:off x="9480197" y="3921768"/>
          <a:ext cx="2708628" cy="1010920"/>
        </p:xfrm>
        <a:graphic>
          <a:graphicData uri="http://schemas.openxmlformats.org/drawingml/2006/table">
            <a:tbl>
              <a:tblPr firstRow="1" bandRow="1">
                <a:tableStyleId>{5C22544A-7EE6-4342-B048-85BDC9FD1C3A}</a:tableStyleId>
              </a:tblPr>
              <a:tblGrid>
                <a:gridCol w="2708628"/>
              </a:tblGrid>
              <a:tr h="370840">
                <a:tc>
                  <a:txBody>
                    <a:bodyPr/>
                    <a:lstStyle/>
                    <a:p>
                      <a:r>
                        <a:rPr lang="en-US" dirty="0" smtClean="0"/>
                        <a:t>Average Standard Deviation</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1.07</a:t>
                      </a:r>
                      <a:r>
                        <a:rPr lang="el-GR" dirty="0" smtClean="0"/>
                        <a:t> μ</a:t>
                      </a:r>
                      <a:r>
                        <a:rPr lang="en-US" dirty="0" smtClean="0"/>
                        <a:t>m</a:t>
                      </a:r>
                      <a:endParaRPr lang="en-US" dirty="0"/>
                    </a:p>
                  </a:txBody>
                  <a:tcPr/>
                </a:tc>
              </a:tr>
            </a:tbl>
          </a:graphicData>
        </a:graphic>
      </p:graphicFrame>
    </p:spTree>
    <p:extLst>
      <p:ext uri="{BB962C8B-B14F-4D97-AF65-F5344CB8AC3E}">
        <p14:creationId xmlns:p14="http://schemas.microsoft.com/office/powerpoint/2010/main" val="2197153050"/>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3.xml><?xml version="1.0" encoding="utf-8"?>
<ds:datastoreItem xmlns:ds="http://schemas.openxmlformats.org/officeDocument/2006/customXml" ds:itemID="{A50EC660-24D0-43A0-AE5E-E274115E726B}">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ORNL template 16x9</Template>
  <TotalTime>51501</TotalTime>
  <Words>3180</Words>
  <Application>Microsoft Office PowerPoint</Application>
  <PresentationFormat>Custom</PresentationFormat>
  <Paragraphs>1541</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Black</vt:lpstr>
      <vt:lpstr>Calibri</vt:lpstr>
      <vt:lpstr>Cambria Math</vt:lpstr>
      <vt:lpstr>Presentations (Wide Screen)</vt:lpstr>
      <vt:lpstr>Aluminum Sphere Dimensions</vt:lpstr>
      <vt:lpstr>Summary</vt:lpstr>
      <vt:lpstr>Summary</vt:lpstr>
      <vt:lpstr>Summary</vt:lpstr>
      <vt:lpstr>Keyence Optical Microscope</vt:lpstr>
      <vt:lpstr>Image Taking Settings</vt:lpstr>
      <vt:lpstr>Segmentation</vt:lpstr>
      <vt:lpstr>Keyence (Area to Diameter)</vt:lpstr>
      <vt:lpstr>Keyence (Area to Diameter)</vt:lpstr>
      <vt:lpstr>Keyence (Centroid to Edge)</vt:lpstr>
      <vt:lpstr>Keyence (Centroid to edge)</vt:lpstr>
      <vt:lpstr>Keyence (Circle Least Squares Fit)</vt:lpstr>
      <vt:lpstr>Keyence (Circle Least Squares Fit)</vt:lpstr>
      <vt:lpstr>Keyence Method Comparison</vt:lpstr>
      <vt:lpstr>Keyence (Circle Least Squares Fit, Arc)</vt:lpstr>
      <vt:lpstr>Keyence (Circle Least Squares Fit, Arc)</vt:lpstr>
      <vt:lpstr>Keyence (Circle Least Squares Fit, Arc)</vt:lpstr>
      <vt:lpstr>Optical Comparator</vt:lpstr>
      <vt:lpstr>Optical Comparator</vt:lpstr>
      <vt:lpstr>Optical Comparator</vt:lpstr>
      <vt:lpstr>Anvil Micrometer</vt:lpstr>
      <vt:lpstr>Anvil Micrometer</vt:lpstr>
      <vt:lpstr>Anvil Micrometer</vt:lpstr>
      <vt:lpstr>Load Frame Tests</vt:lpstr>
      <vt:lpstr>Load Frame Tests</vt:lpstr>
      <vt:lpstr>Load Frame Tests</vt:lpstr>
      <vt:lpstr>Load Frame Tests</vt:lpstr>
      <vt:lpstr>Mass and Density. </vt:lpstr>
      <vt:lpstr>Mass Measurements</vt:lpstr>
      <vt:lpstr>Mass and Density (Assumed Density) </vt:lpstr>
      <vt:lpstr>Mass and Density (Measured Density) </vt:lpstr>
      <vt:lpstr>Mass and Density (Measured Volume) </vt:lpstr>
      <vt:lpstr>Laser MicroMeter</vt:lpstr>
      <vt:lpstr>Resonant Ultrasound Spectroscopy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Glass Samples</dc:title>
  <dc:creator>Flores-Betancourt, Alexis</dc:creator>
  <cp:lastModifiedBy>Kyle Shepherd</cp:lastModifiedBy>
  <cp:revision>197</cp:revision>
  <cp:lastPrinted>2017-08-09T14:02:53Z</cp:lastPrinted>
  <dcterms:created xsi:type="dcterms:W3CDTF">2017-06-27T17:35:59Z</dcterms:created>
  <dcterms:modified xsi:type="dcterms:W3CDTF">2019-03-05T09:57:12Z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